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74" r:id="rId4"/>
    <p:sldId id="280" r:id="rId5"/>
    <p:sldId id="279" r:id="rId6"/>
    <p:sldId id="258" r:id="rId7"/>
    <p:sldId id="281" r:id="rId8"/>
    <p:sldId id="259" r:id="rId9"/>
    <p:sldId id="278" r:id="rId10"/>
    <p:sldId id="276" r:id="rId11"/>
    <p:sldId id="273" r:id="rId12"/>
    <p:sldId id="267" r:id="rId13"/>
    <p:sldId id="271" r:id="rId14"/>
    <p:sldId id="282" r:id="rId15"/>
  </p:sldIdLst>
  <p:sldSz cx="12192000" cy="6858000"/>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770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979725-9E33-4A2D-9375-F6B7BCBE1626}" v="4" dt="2023-04-05T14:55:35.0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4" d="100"/>
          <a:sy n="104" d="100"/>
        </p:scale>
        <p:origin x="144"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ge Prosperi" userId="65091bf15cac095f" providerId="LiveId" clId="{8C979725-9E33-4A2D-9375-F6B7BCBE1626}"/>
    <pc:docChg chg="undo custSel addSld modSld">
      <pc:chgData name="Jorge Prosperi" userId="65091bf15cac095f" providerId="LiveId" clId="{8C979725-9E33-4A2D-9375-F6B7BCBE1626}" dt="2023-04-05T14:56:04.849" v="105" actId="20577"/>
      <pc:docMkLst>
        <pc:docMk/>
      </pc:docMkLst>
      <pc:sldChg chg="modSp mod">
        <pc:chgData name="Jorge Prosperi" userId="65091bf15cac095f" providerId="LiveId" clId="{8C979725-9E33-4A2D-9375-F6B7BCBE1626}" dt="2023-04-05T14:49:32.254" v="3" actId="207"/>
        <pc:sldMkLst>
          <pc:docMk/>
          <pc:sldMk cId="3880538542" sldId="256"/>
        </pc:sldMkLst>
        <pc:spChg chg="mod">
          <ac:chgData name="Jorge Prosperi" userId="65091bf15cac095f" providerId="LiveId" clId="{8C979725-9E33-4A2D-9375-F6B7BCBE1626}" dt="2023-04-05T14:49:32.254" v="3" actId="207"/>
          <ac:spMkLst>
            <pc:docMk/>
            <pc:sldMk cId="3880538542" sldId="256"/>
            <ac:spMk id="4" creationId="{004594DD-5522-EA56-4F32-61D33A1AF850}"/>
          </ac:spMkLst>
        </pc:spChg>
        <pc:spChg chg="mod">
          <ac:chgData name="Jorge Prosperi" userId="65091bf15cac095f" providerId="LiveId" clId="{8C979725-9E33-4A2D-9375-F6B7BCBE1626}" dt="2023-04-05T14:49:26.600" v="2" actId="14100"/>
          <ac:spMkLst>
            <pc:docMk/>
            <pc:sldMk cId="3880538542" sldId="256"/>
            <ac:spMk id="13" creationId="{D844C105-A9B3-BA73-B9ED-A5F67314EF09}"/>
          </ac:spMkLst>
        </pc:spChg>
      </pc:sldChg>
      <pc:sldChg chg="modSp mod">
        <pc:chgData name="Jorge Prosperi" userId="65091bf15cac095f" providerId="LiveId" clId="{8C979725-9E33-4A2D-9375-F6B7BCBE1626}" dt="2023-04-05T14:49:57.943" v="4" actId="207"/>
        <pc:sldMkLst>
          <pc:docMk/>
          <pc:sldMk cId="2966792290" sldId="277"/>
        </pc:sldMkLst>
        <pc:spChg chg="mod">
          <ac:chgData name="Jorge Prosperi" userId="65091bf15cac095f" providerId="LiveId" clId="{8C979725-9E33-4A2D-9375-F6B7BCBE1626}" dt="2023-04-05T14:49:57.943" v="4" actId="207"/>
          <ac:spMkLst>
            <pc:docMk/>
            <pc:sldMk cId="2966792290" sldId="277"/>
            <ac:spMk id="2" creationId="{AEFD3826-72B1-CFE5-01A7-7A30CF8FE7DB}"/>
          </ac:spMkLst>
        </pc:spChg>
      </pc:sldChg>
      <pc:sldChg chg="addSp delSp modSp add mod">
        <pc:chgData name="Jorge Prosperi" userId="65091bf15cac095f" providerId="LiveId" clId="{8C979725-9E33-4A2D-9375-F6B7BCBE1626}" dt="2023-04-05T14:56:04.849" v="105" actId="20577"/>
        <pc:sldMkLst>
          <pc:docMk/>
          <pc:sldMk cId="4164821952" sldId="282"/>
        </pc:sldMkLst>
        <pc:spChg chg="add del">
          <ac:chgData name="Jorge Prosperi" userId="65091bf15cac095f" providerId="LiveId" clId="{8C979725-9E33-4A2D-9375-F6B7BCBE1626}" dt="2023-04-05T14:52:51.234" v="40" actId="22"/>
          <ac:spMkLst>
            <pc:docMk/>
            <pc:sldMk cId="4164821952" sldId="282"/>
            <ac:spMk id="6" creationId="{5A9B95D6-D1AF-C16C-1F5C-8F97BC9CC63F}"/>
          </ac:spMkLst>
        </pc:spChg>
        <pc:spChg chg="mod">
          <ac:chgData name="Jorge Prosperi" userId="65091bf15cac095f" providerId="LiveId" clId="{8C979725-9E33-4A2D-9375-F6B7BCBE1626}" dt="2023-04-05T14:56:04.849" v="105" actId="20577"/>
          <ac:spMkLst>
            <pc:docMk/>
            <pc:sldMk cId="4164821952" sldId="282"/>
            <ac:spMk id="7" creationId="{637B58EA-D56D-887D-328D-8AC6E81FB184}"/>
          </ac:spMkLst>
        </pc:spChg>
        <pc:spChg chg="mod">
          <ac:chgData name="Jorge Prosperi" userId="65091bf15cac095f" providerId="LiveId" clId="{8C979725-9E33-4A2D-9375-F6B7BCBE1626}" dt="2023-04-05T14:55:58.158" v="103" actId="20577"/>
          <ac:spMkLst>
            <pc:docMk/>
            <pc:sldMk cId="4164821952" sldId="282"/>
            <ac:spMk id="9" creationId="{B4B0A563-B65C-EE0F-92C1-C68AB1E06FB8}"/>
          </ac:spMkLst>
        </pc:spChg>
        <pc:spChg chg="mod">
          <ac:chgData name="Jorge Prosperi" userId="65091bf15cac095f" providerId="LiveId" clId="{8C979725-9E33-4A2D-9375-F6B7BCBE1626}" dt="2023-04-05T14:55:29.538" v="96" actId="1076"/>
          <ac:spMkLst>
            <pc:docMk/>
            <pc:sldMk cId="4164821952" sldId="282"/>
            <ac:spMk id="13" creationId="{D844C105-A9B3-BA73-B9ED-A5F67314EF09}"/>
          </ac:spMkLst>
        </pc:spChg>
        <pc:picChg chg="add mod">
          <ac:chgData name="Jorge Prosperi" userId="65091bf15cac095f" providerId="LiveId" clId="{8C979725-9E33-4A2D-9375-F6B7BCBE1626}" dt="2023-04-05T14:53:16.179" v="50" actId="14100"/>
          <ac:picMkLst>
            <pc:docMk/>
            <pc:sldMk cId="4164821952" sldId="282"/>
            <ac:picMk id="2" creationId="{E74F2A05-CDDC-3537-4076-45511FCB5299}"/>
          </ac:picMkLst>
        </pc:picChg>
        <pc:picChg chg="del">
          <ac:chgData name="Jorge Prosperi" userId="65091bf15cac095f" providerId="LiveId" clId="{8C979725-9E33-4A2D-9375-F6B7BCBE1626}" dt="2023-04-05T14:51:49.724" v="7" actId="478"/>
          <ac:picMkLst>
            <pc:docMk/>
            <pc:sldMk cId="4164821952" sldId="282"/>
            <ac:picMk id="5" creationId="{4E7CECE8-7284-A742-0ED6-98A4027B0B6D}"/>
          </ac:picMkLst>
        </pc:picChg>
        <pc:picChg chg="add mod">
          <ac:chgData name="Jorge Prosperi" userId="65091bf15cac095f" providerId="LiveId" clId="{8C979725-9E33-4A2D-9375-F6B7BCBE1626}" dt="2023-04-05T14:55:23.781" v="93" actId="1076"/>
          <ac:picMkLst>
            <pc:docMk/>
            <pc:sldMk cId="4164821952" sldId="282"/>
            <ac:picMk id="8" creationId="{4577637E-A053-9DD7-3600-1648200A09CB}"/>
          </ac:picMkLst>
        </pc:picChg>
        <pc:picChg chg="del">
          <ac:chgData name="Jorge Prosperi" userId="65091bf15cac095f" providerId="LiveId" clId="{8C979725-9E33-4A2D-9375-F6B7BCBE1626}" dt="2023-04-05T14:51:48.455" v="6" actId="478"/>
          <ac:picMkLst>
            <pc:docMk/>
            <pc:sldMk cId="4164821952" sldId="282"/>
            <ac:picMk id="10" creationId="{AF055E8B-9447-AA62-C05F-0DED194F4C4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9B1315-B8C5-E4A5-36BD-25AA89940BC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A"/>
          </a:p>
        </p:txBody>
      </p:sp>
      <p:sp>
        <p:nvSpPr>
          <p:cNvPr id="3" name="Subtítulo 2">
            <a:extLst>
              <a:ext uri="{FF2B5EF4-FFF2-40B4-BE49-F238E27FC236}">
                <a16:creationId xmlns:a16="http://schemas.microsoft.com/office/drawing/2014/main" id="{3842A025-9CB1-36CC-FB44-1BF9E1772B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A"/>
          </a:p>
        </p:txBody>
      </p:sp>
      <p:sp>
        <p:nvSpPr>
          <p:cNvPr id="4" name="Marcador de fecha 3">
            <a:extLst>
              <a:ext uri="{FF2B5EF4-FFF2-40B4-BE49-F238E27FC236}">
                <a16:creationId xmlns:a16="http://schemas.microsoft.com/office/drawing/2014/main" id="{766990A5-48D7-8610-9151-FEEE648EC861}"/>
              </a:ext>
            </a:extLst>
          </p:cNvPr>
          <p:cNvSpPr>
            <a:spLocks noGrp="1"/>
          </p:cNvSpPr>
          <p:nvPr>
            <p:ph type="dt" sz="half" idx="10"/>
          </p:nvPr>
        </p:nvSpPr>
        <p:spPr/>
        <p:txBody>
          <a:bodyPr/>
          <a:lstStyle/>
          <a:p>
            <a:fld id="{71C5E1D0-74A3-4530-A100-8372DDB18202}" type="datetimeFigureOut">
              <a:rPr lang="es-PA" smtClean="0"/>
              <a:t>04/05/2023</a:t>
            </a:fld>
            <a:endParaRPr lang="es-PA"/>
          </a:p>
        </p:txBody>
      </p:sp>
      <p:sp>
        <p:nvSpPr>
          <p:cNvPr id="5" name="Marcador de pie de página 4">
            <a:extLst>
              <a:ext uri="{FF2B5EF4-FFF2-40B4-BE49-F238E27FC236}">
                <a16:creationId xmlns:a16="http://schemas.microsoft.com/office/drawing/2014/main" id="{7AAA4FF3-4F3B-7898-C78F-A8D42B7D415D}"/>
              </a:ext>
            </a:extLst>
          </p:cNvPr>
          <p:cNvSpPr>
            <a:spLocks noGrp="1"/>
          </p:cNvSpPr>
          <p:nvPr>
            <p:ph type="ftr" sz="quarter" idx="11"/>
          </p:nvPr>
        </p:nvSpPr>
        <p:spPr/>
        <p:txBody>
          <a:bodyPr/>
          <a:lstStyle/>
          <a:p>
            <a:endParaRPr lang="es-PA"/>
          </a:p>
        </p:txBody>
      </p:sp>
      <p:sp>
        <p:nvSpPr>
          <p:cNvPr id="6" name="Marcador de número de diapositiva 5">
            <a:extLst>
              <a:ext uri="{FF2B5EF4-FFF2-40B4-BE49-F238E27FC236}">
                <a16:creationId xmlns:a16="http://schemas.microsoft.com/office/drawing/2014/main" id="{E752E556-E2C6-9E3E-58E1-9F662E774D09}"/>
              </a:ext>
            </a:extLst>
          </p:cNvPr>
          <p:cNvSpPr>
            <a:spLocks noGrp="1"/>
          </p:cNvSpPr>
          <p:nvPr>
            <p:ph type="sldNum" sz="quarter" idx="12"/>
          </p:nvPr>
        </p:nvSpPr>
        <p:spPr/>
        <p:txBody>
          <a:bodyPr/>
          <a:lstStyle/>
          <a:p>
            <a:fld id="{B4A6BF2A-37D6-453B-BCE2-2EEDF81CDF3B}" type="slidenum">
              <a:rPr lang="es-PA" smtClean="0"/>
              <a:t>‹Nº›</a:t>
            </a:fld>
            <a:endParaRPr lang="es-PA"/>
          </a:p>
        </p:txBody>
      </p:sp>
    </p:spTree>
    <p:extLst>
      <p:ext uri="{BB962C8B-B14F-4D97-AF65-F5344CB8AC3E}">
        <p14:creationId xmlns:p14="http://schemas.microsoft.com/office/powerpoint/2010/main" val="1998909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728616-14A4-1313-9982-5A2CE51AB912}"/>
              </a:ext>
            </a:extLst>
          </p:cNvPr>
          <p:cNvSpPr>
            <a:spLocks noGrp="1"/>
          </p:cNvSpPr>
          <p:nvPr>
            <p:ph type="title"/>
          </p:nvPr>
        </p:nvSpPr>
        <p:spPr/>
        <p:txBody>
          <a:bodyPr/>
          <a:lstStyle/>
          <a:p>
            <a:r>
              <a:rPr lang="es-ES"/>
              <a:t>Haga clic para modificar el estilo de título del patrón</a:t>
            </a:r>
            <a:endParaRPr lang="es-PA"/>
          </a:p>
        </p:txBody>
      </p:sp>
      <p:sp>
        <p:nvSpPr>
          <p:cNvPr id="3" name="Marcador de texto vertical 2">
            <a:extLst>
              <a:ext uri="{FF2B5EF4-FFF2-40B4-BE49-F238E27FC236}">
                <a16:creationId xmlns:a16="http://schemas.microsoft.com/office/drawing/2014/main" id="{61C474DC-7BFE-2999-ACBB-03A4C885DFE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Marcador de fecha 3">
            <a:extLst>
              <a:ext uri="{FF2B5EF4-FFF2-40B4-BE49-F238E27FC236}">
                <a16:creationId xmlns:a16="http://schemas.microsoft.com/office/drawing/2014/main" id="{D642243F-358B-BCEA-5B5A-76989F298DC6}"/>
              </a:ext>
            </a:extLst>
          </p:cNvPr>
          <p:cNvSpPr>
            <a:spLocks noGrp="1"/>
          </p:cNvSpPr>
          <p:nvPr>
            <p:ph type="dt" sz="half" idx="10"/>
          </p:nvPr>
        </p:nvSpPr>
        <p:spPr/>
        <p:txBody>
          <a:bodyPr/>
          <a:lstStyle/>
          <a:p>
            <a:fld id="{71C5E1D0-74A3-4530-A100-8372DDB18202}" type="datetimeFigureOut">
              <a:rPr lang="es-PA" smtClean="0"/>
              <a:t>04/05/2023</a:t>
            </a:fld>
            <a:endParaRPr lang="es-PA"/>
          </a:p>
        </p:txBody>
      </p:sp>
      <p:sp>
        <p:nvSpPr>
          <p:cNvPr id="5" name="Marcador de pie de página 4">
            <a:extLst>
              <a:ext uri="{FF2B5EF4-FFF2-40B4-BE49-F238E27FC236}">
                <a16:creationId xmlns:a16="http://schemas.microsoft.com/office/drawing/2014/main" id="{4565579C-A587-0A40-5A65-E3F0D975361C}"/>
              </a:ext>
            </a:extLst>
          </p:cNvPr>
          <p:cNvSpPr>
            <a:spLocks noGrp="1"/>
          </p:cNvSpPr>
          <p:nvPr>
            <p:ph type="ftr" sz="quarter" idx="11"/>
          </p:nvPr>
        </p:nvSpPr>
        <p:spPr/>
        <p:txBody>
          <a:bodyPr/>
          <a:lstStyle/>
          <a:p>
            <a:endParaRPr lang="es-PA"/>
          </a:p>
        </p:txBody>
      </p:sp>
      <p:sp>
        <p:nvSpPr>
          <p:cNvPr id="6" name="Marcador de número de diapositiva 5">
            <a:extLst>
              <a:ext uri="{FF2B5EF4-FFF2-40B4-BE49-F238E27FC236}">
                <a16:creationId xmlns:a16="http://schemas.microsoft.com/office/drawing/2014/main" id="{F07FCF50-10BD-1339-25D7-AADEB7352847}"/>
              </a:ext>
            </a:extLst>
          </p:cNvPr>
          <p:cNvSpPr>
            <a:spLocks noGrp="1"/>
          </p:cNvSpPr>
          <p:nvPr>
            <p:ph type="sldNum" sz="quarter" idx="12"/>
          </p:nvPr>
        </p:nvSpPr>
        <p:spPr/>
        <p:txBody>
          <a:bodyPr/>
          <a:lstStyle/>
          <a:p>
            <a:fld id="{B4A6BF2A-37D6-453B-BCE2-2EEDF81CDF3B}" type="slidenum">
              <a:rPr lang="es-PA" smtClean="0"/>
              <a:t>‹Nº›</a:t>
            </a:fld>
            <a:endParaRPr lang="es-PA"/>
          </a:p>
        </p:txBody>
      </p:sp>
    </p:spTree>
    <p:extLst>
      <p:ext uri="{BB962C8B-B14F-4D97-AF65-F5344CB8AC3E}">
        <p14:creationId xmlns:p14="http://schemas.microsoft.com/office/powerpoint/2010/main" val="3879698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75DD200-C879-690A-37F7-FB585D3F592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A"/>
          </a:p>
        </p:txBody>
      </p:sp>
      <p:sp>
        <p:nvSpPr>
          <p:cNvPr id="3" name="Marcador de texto vertical 2">
            <a:extLst>
              <a:ext uri="{FF2B5EF4-FFF2-40B4-BE49-F238E27FC236}">
                <a16:creationId xmlns:a16="http://schemas.microsoft.com/office/drawing/2014/main" id="{E9DB11B0-235E-1B0F-E11A-B04109BA9E6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Marcador de fecha 3">
            <a:extLst>
              <a:ext uri="{FF2B5EF4-FFF2-40B4-BE49-F238E27FC236}">
                <a16:creationId xmlns:a16="http://schemas.microsoft.com/office/drawing/2014/main" id="{2276FCC0-4270-DFBC-C682-215F7EA62F8C}"/>
              </a:ext>
            </a:extLst>
          </p:cNvPr>
          <p:cNvSpPr>
            <a:spLocks noGrp="1"/>
          </p:cNvSpPr>
          <p:nvPr>
            <p:ph type="dt" sz="half" idx="10"/>
          </p:nvPr>
        </p:nvSpPr>
        <p:spPr/>
        <p:txBody>
          <a:bodyPr/>
          <a:lstStyle/>
          <a:p>
            <a:fld id="{71C5E1D0-74A3-4530-A100-8372DDB18202}" type="datetimeFigureOut">
              <a:rPr lang="es-PA" smtClean="0"/>
              <a:t>04/05/2023</a:t>
            </a:fld>
            <a:endParaRPr lang="es-PA"/>
          </a:p>
        </p:txBody>
      </p:sp>
      <p:sp>
        <p:nvSpPr>
          <p:cNvPr id="5" name="Marcador de pie de página 4">
            <a:extLst>
              <a:ext uri="{FF2B5EF4-FFF2-40B4-BE49-F238E27FC236}">
                <a16:creationId xmlns:a16="http://schemas.microsoft.com/office/drawing/2014/main" id="{09963FDE-DC13-C62B-D593-57CD6061EB5B}"/>
              </a:ext>
            </a:extLst>
          </p:cNvPr>
          <p:cNvSpPr>
            <a:spLocks noGrp="1"/>
          </p:cNvSpPr>
          <p:nvPr>
            <p:ph type="ftr" sz="quarter" idx="11"/>
          </p:nvPr>
        </p:nvSpPr>
        <p:spPr/>
        <p:txBody>
          <a:bodyPr/>
          <a:lstStyle/>
          <a:p>
            <a:endParaRPr lang="es-PA"/>
          </a:p>
        </p:txBody>
      </p:sp>
      <p:sp>
        <p:nvSpPr>
          <p:cNvPr id="6" name="Marcador de número de diapositiva 5">
            <a:extLst>
              <a:ext uri="{FF2B5EF4-FFF2-40B4-BE49-F238E27FC236}">
                <a16:creationId xmlns:a16="http://schemas.microsoft.com/office/drawing/2014/main" id="{D02522AA-730F-81E8-0AAE-A32C84B6F50B}"/>
              </a:ext>
            </a:extLst>
          </p:cNvPr>
          <p:cNvSpPr>
            <a:spLocks noGrp="1"/>
          </p:cNvSpPr>
          <p:nvPr>
            <p:ph type="sldNum" sz="quarter" idx="12"/>
          </p:nvPr>
        </p:nvSpPr>
        <p:spPr/>
        <p:txBody>
          <a:bodyPr/>
          <a:lstStyle/>
          <a:p>
            <a:fld id="{B4A6BF2A-37D6-453B-BCE2-2EEDF81CDF3B}" type="slidenum">
              <a:rPr lang="es-PA" smtClean="0"/>
              <a:t>‹Nº›</a:t>
            </a:fld>
            <a:endParaRPr lang="es-PA"/>
          </a:p>
        </p:txBody>
      </p:sp>
    </p:spTree>
    <p:extLst>
      <p:ext uri="{BB962C8B-B14F-4D97-AF65-F5344CB8AC3E}">
        <p14:creationId xmlns:p14="http://schemas.microsoft.com/office/powerpoint/2010/main" val="831105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E293C7-6542-EBCF-63D0-023D5FEE0FA4}"/>
              </a:ext>
            </a:extLst>
          </p:cNvPr>
          <p:cNvSpPr>
            <a:spLocks noGrp="1"/>
          </p:cNvSpPr>
          <p:nvPr>
            <p:ph type="title"/>
          </p:nvPr>
        </p:nvSpPr>
        <p:spPr/>
        <p:txBody>
          <a:bodyPr/>
          <a:lstStyle/>
          <a:p>
            <a:r>
              <a:rPr lang="es-ES"/>
              <a:t>Haga clic para modificar el estilo de título del patrón</a:t>
            </a:r>
            <a:endParaRPr lang="es-PA"/>
          </a:p>
        </p:txBody>
      </p:sp>
      <p:sp>
        <p:nvSpPr>
          <p:cNvPr id="3" name="Marcador de contenido 2">
            <a:extLst>
              <a:ext uri="{FF2B5EF4-FFF2-40B4-BE49-F238E27FC236}">
                <a16:creationId xmlns:a16="http://schemas.microsoft.com/office/drawing/2014/main" id="{2641F1E2-0C3C-67DE-FC2B-1EAEE1BB12C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Marcador de fecha 3">
            <a:extLst>
              <a:ext uri="{FF2B5EF4-FFF2-40B4-BE49-F238E27FC236}">
                <a16:creationId xmlns:a16="http://schemas.microsoft.com/office/drawing/2014/main" id="{1A0B67C5-15F1-B8C8-4E80-9FD68AE6CBBA}"/>
              </a:ext>
            </a:extLst>
          </p:cNvPr>
          <p:cNvSpPr>
            <a:spLocks noGrp="1"/>
          </p:cNvSpPr>
          <p:nvPr>
            <p:ph type="dt" sz="half" idx="10"/>
          </p:nvPr>
        </p:nvSpPr>
        <p:spPr/>
        <p:txBody>
          <a:bodyPr/>
          <a:lstStyle/>
          <a:p>
            <a:fld id="{71C5E1D0-74A3-4530-A100-8372DDB18202}" type="datetimeFigureOut">
              <a:rPr lang="es-PA" smtClean="0"/>
              <a:t>04/05/2023</a:t>
            </a:fld>
            <a:endParaRPr lang="es-PA"/>
          </a:p>
        </p:txBody>
      </p:sp>
      <p:sp>
        <p:nvSpPr>
          <p:cNvPr id="5" name="Marcador de pie de página 4">
            <a:extLst>
              <a:ext uri="{FF2B5EF4-FFF2-40B4-BE49-F238E27FC236}">
                <a16:creationId xmlns:a16="http://schemas.microsoft.com/office/drawing/2014/main" id="{6773BFD7-85D7-B8E6-CF94-6358F26890BA}"/>
              </a:ext>
            </a:extLst>
          </p:cNvPr>
          <p:cNvSpPr>
            <a:spLocks noGrp="1"/>
          </p:cNvSpPr>
          <p:nvPr>
            <p:ph type="ftr" sz="quarter" idx="11"/>
          </p:nvPr>
        </p:nvSpPr>
        <p:spPr/>
        <p:txBody>
          <a:bodyPr/>
          <a:lstStyle/>
          <a:p>
            <a:endParaRPr lang="es-PA"/>
          </a:p>
        </p:txBody>
      </p:sp>
      <p:sp>
        <p:nvSpPr>
          <p:cNvPr id="6" name="Marcador de número de diapositiva 5">
            <a:extLst>
              <a:ext uri="{FF2B5EF4-FFF2-40B4-BE49-F238E27FC236}">
                <a16:creationId xmlns:a16="http://schemas.microsoft.com/office/drawing/2014/main" id="{D135B2FB-6804-1F0F-05C1-287D929F292D}"/>
              </a:ext>
            </a:extLst>
          </p:cNvPr>
          <p:cNvSpPr>
            <a:spLocks noGrp="1"/>
          </p:cNvSpPr>
          <p:nvPr>
            <p:ph type="sldNum" sz="quarter" idx="12"/>
          </p:nvPr>
        </p:nvSpPr>
        <p:spPr/>
        <p:txBody>
          <a:bodyPr/>
          <a:lstStyle/>
          <a:p>
            <a:fld id="{B4A6BF2A-37D6-453B-BCE2-2EEDF81CDF3B}" type="slidenum">
              <a:rPr lang="es-PA" smtClean="0"/>
              <a:t>‹Nº›</a:t>
            </a:fld>
            <a:endParaRPr lang="es-PA"/>
          </a:p>
        </p:txBody>
      </p:sp>
    </p:spTree>
    <p:extLst>
      <p:ext uri="{BB962C8B-B14F-4D97-AF65-F5344CB8AC3E}">
        <p14:creationId xmlns:p14="http://schemas.microsoft.com/office/powerpoint/2010/main" val="126265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984CA8-2AEF-48B7-4AC0-2038E967EFA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A"/>
          </a:p>
        </p:txBody>
      </p:sp>
      <p:sp>
        <p:nvSpPr>
          <p:cNvPr id="3" name="Marcador de texto 2">
            <a:extLst>
              <a:ext uri="{FF2B5EF4-FFF2-40B4-BE49-F238E27FC236}">
                <a16:creationId xmlns:a16="http://schemas.microsoft.com/office/drawing/2014/main" id="{7DA0BEB7-3010-9776-DBAD-5E9BA02753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7551BBC-90A0-585F-D99B-B386BE229F58}"/>
              </a:ext>
            </a:extLst>
          </p:cNvPr>
          <p:cNvSpPr>
            <a:spLocks noGrp="1"/>
          </p:cNvSpPr>
          <p:nvPr>
            <p:ph type="dt" sz="half" idx="10"/>
          </p:nvPr>
        </p:nvSpPr>
        <p:spPr/>
        <p:txBody>
          <a:bodyPr/>
          <a:lstStyle/>
          <a:p>
            <a:fld id="{71C5E1D0-74A3-4530-A100-8372DDB18202}" type="datetimeFigureOut">
              <a:rPr lang="es-PA" smtClean="0"/>
              <a:t>04/05/2023</a:t>
            </a:fld>
            <a:endParaRPr lang="es-PA"/>
          </a:p>
        </p:txBody>
      </p:sp>
      <p:sp>
        <p:nvSpPr>
          <p:cNvPr id="5" name="Marcador de pie de página 4">
            <a:extLst>
              <a:ext uri="{FF2B5EF4-FFF2-40B4-BE49-F238E27FC236}">
                <a16:creationId xmlns:a16="http://schemas.microsoft.com/office/drawing/2014/main" id="{3E64392E-8DE8-55D3-C5AC-DA9899D41D71}"/>
              </a:ext>
            </a:extLst>
          </p:cNvPr>
          <p:cNvSpPr>
            <a:spLocks noGrp="1"/>
          </p:cNvSpPr>
          <p:nvPr>
            <p:ph type="ftr" sz="quarter" idx="11"/>
          </p:nvPr>
        </p:nvSpPr>
        <p:spPr/>
        <p:txBody>
          <a:bodyPr/>
          <a:lstStyle/>
          <a:p>
            <a:endParaRPr lang="es-PA"/>
          </a:p>
        </p:txBody>
      </p:sp>
      <p:sp>
        <p:nvSpPr>
          <p:cNvPr id="6" name="Marcador de número de diapositiva 5">
            <a:extLst>
              <a:ext uri="{FF2B5EF4-FFF2-40B4-BE49-F238E27FC236}">
                <a16:creationId xmlns:a16="http://schemas.microsoft.com/office/drawing/2014/main" id="{91A96B92-2C19-EDCA-6577-B6ED3E16D4D7}"/>
              </a:ext>
            </a:extLst>
          </p:cNvPr>
          <p:cNvSpPr>
            <a:spLocks noGrp="1"/>
          </p:cNvSpPr>
          <p:nvPr>
            <p:ph type="sldNum" sz="quarter" idx="12"/>
          </p:nvPr>
        </p:nvSpPr>
        <p:spPr/>
        <p:txBody>
          <a:bodyPr/>
          <a:lstStyle/>
          <a:p>
            <a:fld id="{B4A6BF2A-37D6-453B-BCE2-2EEDF81CDF3B}" type="slidenum">
              <a:rPr lang="es-PA" smtClean="0"/>
              <a:t>‹Nº›</a:t>
            </a:fld>
            <a:endParaRPr lang="es-PA"/>
          </a:p>
        </p:txBody>
      </p:sp>
    </p:spTree>
    <p:extLst>
      <p:ext uri="{BB962C8B-B14F-4D97-AF65-F5344CB8AC3E}">
        <p14:creationId xmlns:p14="http://schemas.microsoft.com/office/powerpoint/2010/main" val="4258504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D5D220-3043-AC60-8461-D0B8FFB42F7E}"/>
              </a:ext>
            </a:extLst>
          </p:cNvPr>
          <p:cNvSpPr>
            <a:spLocks noGrp="1"/>
          </p:cNvSpPr>
          <p:nvPr>
            <p:ph type="title"/>
          </p:nvPr>
        </p:nvSpPr>
        <p:spPr/>
        <p:txBody>
          <a:bodyPr/>
          <a:lstStyle/>
          <a:p>
            <a:r>
              <a:rPr lang="es-ES"/>
              <a:t>Haga clic para modificar el estilo de título del patrón</a:t>
            </a:r>
            <a:endParaRPr lang="es-PA"/>
          </a:p>
        </p:txBody>
      </p:sp>
      <p:sp>
        <p:nvSpPr>
          <p:cNvPr id="3" name="Marcador de contenido 2">
            <a:extLst>
              <a:ext uri="{FF2B5EF4-FFF2-40B4-BE49-F238E27FC236}">
                <a16:creationId xmlns:a16="http://schemas.microsoft.com/office/drawing/2014/main" id="{887237F6-EE1F-7796-F466-CF4412214E9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Marcador de contenido 3">
            <a:extLst>
              <a:ext uri="{FF2B5EF4-FFF2-40B4-BE49-F238E27FC236}">
                <a16:creationId xmlns:a16="http://schemas.microsoft.com/office/drawing/2014/main" id="{3EDB85F9-42B9-3DC9-441B-1003B848340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5" name="Marcador de fecha 4">
            <a:extLst>
              <a:ext uri="{FF2B5EF4-FFF2-40B4-BE49-F238E27FC236}">
                <a16:creationId xmlns:a16="http://schemas.microsoft.com/office/drawing/2014/main" id="{BAE05533-EC34-560F-432F-80A4E3EBD943}"/>
              </a:ext>
            </a:extLst>
          </p:cNvPr>
          <p:cNvSpPr>
            <a:spLocks noGrp="1"/>
          </p:cNvSpPr>
          <p:nvPr>
            <p:ph type="dt" sz="half" idx="10"/>
          </p:nvPr>
        </p:nvSpPr>
        <p:spPr/>
        <p:txBody>
          <a:bodyPr/>
          <a:lstStyle/>
          <a:p>
            <a:fld id="{71C5E1D0-74A3-4530-A100-8372DDB18202}" type="datetimeFigureOut">
              <a:rPr lang="es-PA" smtClean="0"/>
              <a:t>04/05/2023</a:t>
            </a:fld>
            <a:endParaRPr lang="es-PA"/>
          </a:p>
        </p:txBody>
      </p:sp>
      <p:sp>
        <p:nvSpPr>
          <p:cNvPr id="6" name="Marcador de pie de página 5">
            <a:extLst>
              <a:ext uri="{FF2B5EF4-FFF2-40B4-BE49-F238E27FC236}">
                <a16:creationId xmlns:a16="http://schemas.microsoft.com/office/drawing/2014/main" id="{60820CC1-B493-FDC0-BEDE-9C5A7C3325DE}"/>
              </a:ext>
            </a:extLst>
          </p:cNvPr>
          <p:cNvSpPr>
            <a:spLocks noGrp="1"/>
          </p:cNvSpPr>
          <p:nvPr>
            <p:ph type="ftr" sz="quarter" idx="11"/>
          </p:nvPr>
        </p:nvSpPr>
        <p:spPr/>
        <p:txBody>
          <a:bodyPr/>
          <a:lstStyle/>
          <a:p>
            <a:endParaRPr lang="es-PA"/>
          </a:p>
        </p:txBody>
      </p:sp>
      <p:sp>
        <p:nvSpPr>
          <p:cNvPr id="7" name="Marcador de número de diapositiva 6">
            <a:extLst>
              <a:ext uri="{FF2B5EF4-FFF2-40B4-BE49-F238E27FC236}">
                <a16:creationId xmlns:a16="http://schemas.microsoft.com/office/drawing/2014/main" id="{37029578-4ABA-9652-8D89-8073E29AA814}"/>
              </a:ext>
            </a:extLst>
          </p:cNvPr>
          <p:cNvSpPr>
            <a:spLocks noGrp="1"/>
          </p:cNvSpPr>
          <p:nvPr>
            <p:ph type="sldNum" sz="quarter" idx="12"/>
          </p:nvPr>
        </p:nvSpPr>
        <p:spPr/>
        <p:txBody>
          <a:bodyPr/>
          <a:lstStyle/>
          <a:p>
            <a:fld id="{B4A6BF2A-37D6-453B-BCE2-2EEDF81CDF3B}" type="slidenum">
              <a:rPr lang="es-PA" smtClean="0"/>
              <a:t>‹Nº›</a:t>
            </a:fld>
            <a:endParaRPr lang="es-PA"/>
          </a:p>
        </p:txBody>
      </p:sp>
    </p:spTree>
    <p:extLst>
      <p:ext uri="{BB962C8B-B14F-4D97-AF65-F5344CB8AC3E}">
        <p14:creationId xmlns:p14="http://schemas.microsoft.com/office/powerpoint/2010/main" val="1550416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882BBB-3CE9-3971-5CB8-A7D106D46ED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A"/>
          </a:p>
        </p:txBody>
      </p:sp>
      <p:sp>
        <p:nvSpPr>
          <p:cNvPr id="3" name="Marcador de texto 2">
            <a:extLst>
              <a:ext uri="{FF2B5EF4-FFF2-40B4-BE49-F238E27FC236}">
                <a16:creationId xmlns:a16="http://schemas.microsoft.com/office/drawing/2014/main" id="{66EADC49-C4EF-9E4A-2E58-183FBB4AE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2608873-33FF-F19E-7DAF-B6A886F92FA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5" name="Marcador de texto 4">
            <a:extLst>
              <a:ext uri="{FF2B5EF4-FFF2-40B4-BE49-F238E27FC236}">
                <a16:creationId xmlns:a16="http://schemas.microsoft.com/office/drawing/2014/main" id="{64A690EB-7D68-DDEF-C21D-883BD68454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EB6D5B8-605A-28EA-2CC2-B11467F5F4F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7" name="Marcador de fecha 6">
            <a:extLst>
              <a:ext uri="{FF2B5EF4-FFF2-40B4-BE49-F238E27FC236}">
                <a16:creationId xmlns:a16="http://schemas.microsoft.com/office/drawing/2014/main" id="{90F91867-8074-E179-38BE-43F02ECCAE00}"/>
              </a:ext>
            </a:extLst>
          </p:cNvPr>
          <p:cNvSpPr>
            <a:spLocks noGrp="1"/>
          </p:cNvSpPr>
          <p:nvPr>
            <p:ph type="dt" sz="half" idx="10"/>
          </p:nvPr>
        </p:nvSpPr>
        <p:spPr/>
        <p:txBody>
          <a:bodyPr/>
          <a:lstStyle/>
          <a:p>
            <a:fld id="{71C5E1D0-74A3-4530-A100-8372DDB18202}" type="datetimeFigureOut">
              <a:rPr lang="es-PA" smtClean="0"/>
              <a:t>04/05/2023</a:t>
            </a:fld>
            <a:endParaRPr lang="es-PA"/>
          </a:p>
        </p:txBody>
      </p:sp>
      <p:sp>
        <p:nvSpPr>
          <p:cNvPr id="8" name="Marcador de pie de página 7">
            <a:extLst>
              <a:ext uri="{FF2B5EF4-FFF2-40B4-BE49-F238E27FC236}">
                <a16:creationId xmlns:a16="http://schemas.microsoft.com/office/drawing/2014/main" id="{7EDABB1C-5D0E-63ED-1966-22E9EBC565FC}"/>
              </a:ext>
            </a:extLst>
          </p:cNvPr>
          <p:cNvSpPr>
            <a:spLocks noGrp="1"/>
          </p:cNvSpPr>
          <p:nvPr>
            <p:ph type="ftr" sz="quarter" idx="11"/>
          </p:nvPr>
        </p:nvSpPr>
        <p:spPr/>
        <p:txBody>
          <a:bodyPr/>
          <a:lstStyle/>
          <a:p>
            <a:endParaRPr lang="es-PA"/>
          </a:p>
        </p:txBody>
      </p:sp>
      <p:sp>
        <p:nvSpPr>
          <p:cNvPr id="9" name="Marcador de número de diapositiva 8">
            <a:extLst>
              <a:ext uri="{FF2B5EF4-FFF2-40B4-BE49-F238E27FC236}">
                <a16:creationId xmlns:a16="http://schemas.microsoft.com/office/drawing/2014/main" id="{4AE3375D-1826-0990-6546-BF8E2E5B7F22}"/>
              </a:ext>
            </a:extLst>
          </p:cNvPr>
          <p:cNvSpPr>
            <a:spLocks noGrp="1"/>
          </p:cNvSpPr>
          <p:nvPr>
            <p:ph type="sldNum" sz="quarter" idx="12"/>
          </p:nvPr>
        </p:nvSpPr>
        <p:spPr/>
        <p:txBody>
          <a:bodyPr/>
          <a:lstStyle/>
          <a:p>
            <a:fld id="{B4A6BF2A-37D6-453B-BCE2-2EEDF81CDF3B}" type="slidenum">
              <a:rPr lang="es-PA" smtClean="0"/>
              <a:t>‹Nº›</a:t>
            </a:fld>
            <a:endParaRPr lang="es-PA"/>
          </a:p>
        </p:txBody>
      </p:sp>
    </p:spTree>
    <p:extLst>
      <p:ext uri="{BB962C8B-B14F-4D97-AF65-F5344CB8AC3E}">
        <p14:creationId xmlns:p14="http://schemas.microsoft.com/office/powerpoint/2010/main" val="1123087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0B7556-32FF-A038-5082-FC97E98AE7E8}"/>
              </a:ext>
            </a:extLst>
          </p:cNvPr>
          <p:cNvSpPr>
            <a:spLocks noGrp="1"/>
          </p:cNvSpPr>
          <p:nvPr>
            <p:ph type="title"/>
          </p:nvPr>
        </p:nvSpPr>
        <p:spPr/>
        <p:txBody>
          <a:bodyPr/>
          <a:lstStyle/>
          <a:p>
            <a:r>
              <a:rPr lang="es-ES"/>
              <a:t>Haga clic para modificar el estilo de título del patrón</a:t>
            </a:r>
            <a:endParaRPr lang="es-PA"/>
          </a:p>
        </p:txBody>
      </p:sp>
      <p:sp>
        <p:nvSpPr>
          <p:cNvPr id="3" name="Marcador de fecha 2">
            <a:extLst>
              <a:ext uri="{FF2B5EF4-FFF2-40B4-BE49-F238E27FC236}">
                <a16:creationId xmlns:a16="http://schemas.microsoft.com/office/drawing/2014/main" id="{EB0F04C1-A8E1-9449-F7FB-64DACEAF7D5E}"/>
              </a:ext>
            </a:extLst>
          </p:cNvPr>
          <p:cNvSpPr>
            <a:spLocks noGrp="1"/>
          </p:cNvSpPr>
          <p:nvPr>
            <p:ph type="dt" sz="half" idx="10"/>
          </p:nvPr>
        </p:nvSpPr>
        <p:spPr/>
        <p:txBody>
          <a:bodyPr/>
          <a:lstStyle/>
          <a:p>
            <a:fld id="{71C5E1D0-74A3-4530-A100-8372DDB18202}" type="datetimeFigureOut">
              <a:rPr lang="es-PA" smtClean="0"/>
              <a:t>04/05/2023</a:t>
            </a:fld>
            <a:endParaRPr lang="es-PA"/>
          </a:p>
        </p:txBody>
      </p:sp>
      <p:sp>
        <p:nvSpPr>
          <p:cNvPr id="4" name="Marcador de pie de página 3">
            <a:extLst>
              <a:ext uri="{FF2B5EF4-FFF2-40B4-BE49-F238E27FC236}">
                <a16:creationId xmlns:a16="http://schemas.microsoft.com/office/drawing/2014/main" id="{3B0F22D0-9298-D2E1-B75D-EE37441E0032}"/>
              </a:ext>
            </a:extLst>
          </p:cNvPr>
          <p:cNvSpPr>
            <a:spLocks noGrp="1"/>
          </p:cNvSpPr>
          <p:nvPr>
            <p:ph type="ftr" sz="quarter" idx="11"/>
          </p:nvPr>
        </p:nvSpPr>
        <p:spPr/>
        <p:txBody>
          <a:bodyPr/>
          <a:lstStyle/>
          <a:p>
            <a:endParaRPr lang="es-PA"/>
          </a:p>
        </p:txBody>
      </p:sp>
      <p:sp>
        <p:nvSpPr>
          <p:cNvPr id="5" name="Marcador de número de diapositiva 4">
            <a:extLst>
              <a:ext uri="{FF2B5EF4-FFF2-40B4-BE49-F238E27FC236}">
                <a16:creationId xmlns:a16="http://schemas.microsoft.com/office/drawing/2014/main" id="{2BA1DF00-26E9-15E3-03DC-45B117207DE8}"/>
              </a:ext>
            </a:extLst>
          </p:cNvPr>
          <p:cNvSpPr>
            <a:spLocks noGrp="1"/>
          </p:cNvSpPr>
          <p:nvPr>
            <p:ph type="sldNum" sz="quarter" idx="12"/>
          </p:nvPr>
        </p:nvSpPr>
        <p:spPr/>
        <p:txBody>
          <a:bodyPr/>
          <a:lstStyle/>
          <a:p>
            <a:fld id="{B4A6BF2A-37D6-453B-BCE2-2EEDF81CDF3B}" type="slidenum">
              <a:rPr lang="es-PA" smtClean="0"/>
              <a:t>‹Nº›</a:t>
            </a:fld>
            <a:endParaRPr lang="es-PA"/>
          </a:p>
        </p:txBody>
      </p:sp>
    </p:spTree>
    <p:extLst>
      <p:ext uri="{BB962C8B-B14F-4D97-AF65-F5344CB8AC3E}">
        <p14:creationId xmlns:p14="http://schemas.microsoft.com/office/powerpoint/2010/main" val="3818428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E660316-2E86-65BD-23CB-BCC42F751A36}"/>
              </a:ext>
            </a:extLst>
          </p:cNvPr>
          <p:cNvSpPr>
            <a:spLocks noGrp="1"/>
          </p:cNvSpPr>
          <p:nvPr>
            <p:ph type="dt" sz="half" idx="10"/>
          </p:nvPr>
        </p:nvSpPr>
        <p:spPr/>
        <p:txBody>
          <a:bodyPr/>
          <a:lstStyle/>
          <a:p>
            <a:fld id="{71C5E1D0-74A3-4530-A100-8372DDB18202}" type="datetimeFigureOut">
              <a:rPr lang="es-PA" smtClean="0"/>
              <a:t>04/05/2023</a:t>
            </a:fld>
            <a:endParaRPr lang="es-PA"/>
          </a:p>
        </p:txBody>
      </p:sp>
      <p:sp>
        <p:nvSpPr>
          <p:cNvPr id="3" name="Marcador de pie de página 2">
            <a:extLst>
              <a:ext uri="{FF2B5EF4-FFF2-40B4-BE49-F238E27FC236}">
                <a16:creationId xmlns:a16="http://schemas.microsoft.com/office/drawing/2014/main" id="{AFAC1286-A837-2111-9CC9-0D74B7DBB9C6}"/>
              </a:ext>
            </a:extLst>
          </p:cNvPr>
          <p:cNvSpPr>
            <a:spLocks noGrp="1"/>
          </p:cNvSpPr>
          <p:nvPr>
            <p:ph type="ftr" sz="quarter" idx="11"/>
          </p:nvPr>
        </p:nvSpPr>
        <p:spPr/>
        <p:txBody>
          <a:bodyPr/>
          <a:lstStyle/>
          <a:p>
            <a:endParaRPr lang="es-PA"/>
          </a:p>
        </p:txBody>
      </p:sp>
      <p:sp>
        <p:nvSpPr>
          <p:cNvPr id="4" name="Marcador de número de diapositiva 3">
            <a:extLst>
              <a:ext uri="{FF2B5EF4-FFF2-40B4-BE49-F238E27FC236}">
                <a16:creationId xmlns:a16="http://schemas.microsoft.com/office/drawing/2014/main" id="{94AF8DBF-8AAA-5B3E-9C3D-BF0F0B9EF4BC}"/>
              </a:ext>
            </a:extLst>
          </p:cNvPr>
          <p:cNvSpPr>
            <a:spLocks noGrp="1"/>
          </p:cNvSpPr>
          <p:nvPr>
            <p:ph type="sldNum" sz="quarter" idx="12"/>
          </p:nvPr>
        </p:nvSpPr>
        <p:spPr/>
        <p:txBody>
          <a:bodyPr/>
          <a:lstStyle/>
          <a:p>
            <a:fld id="{B4A6BF2A-37D6-453B-BCE2-2EEDF81CDF3B}" type="slidenum">
              <a:rPr lang="es-PA" smtClean="0"/>
              <a:t>‹Nº›</a:t>
            </a:fld>
            <a:endParaRPr lang="es-PA"/>
          </a:p>
        </p:txBody>
      </p:sp>
    </p:spTree>
    <p:extLst>
      <p:ext uri="{BB962C8B-B14F-4D97-AF65-F5344CB8AC3E}">
        <p14:creationId xmlns:p14="http://schemas.microsoft.com/office/powerpoint/2010/main" val="387795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43C0AD-B29A-B231-F944-FECD39DD0A8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A"/>
          </a:p>
        </p:txBody>
      </p:sp>
      <p:sp>
        <p:nvSpPr>
          <p:cNvPr id="3" name="Marcador de contenido 2">
            <a:extLst>
              <a:ext uri="{FF2B5EF4-FFF2-40B4-BE49-F238E27FC236}">
                <a16:creationId xmlns:a16="http://schemas.microsoft.com/office/drawing/2014/main" id="{3694E11E-BF6C-A505-6E23-DBCCA1B078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Marcador de texto 3">
            <a:extLst>
              <a:ext uri="{FF2B5EF4-FFF2-40B4-BE49-F238E27FC236}">
                <a16:creationId xmlns:a16="http://schemas.microsoft.com/office/drawing/2014/main" id="{EACF8131-77DD-6D93-05BA-327C795BE5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D29F8E6-0266-83A6-BC5E-FD3D70E0C653}"/>
              </a:ext>
            </a:extLst>
          </p:cNvPr>
          <p:cNvSpPr>
            <a:spLocks noGrp="1"/>
          </p:cNvSpPr>
          <p:nvPr>
            <p:ph type="dt" sz="half" idx="10"/>
          </p:nvPr>
        </p:nvSpPr>
        <p:spPr/>
        <p:txBody>
          <a:bodyPr/>
          <a:lstStyle/>
          <a:p>
            <a:fld id="{71C5E1D0-74A3-4530-A100-8372DDB18202}" type="datetimeFigureOut">
              <a:rPr lang="es-PA" smtClean="0"/>
              <a:t>04/05/2023</a:t>
            </a:fld>
            <a:endParaRPr lang="es-PA"/>
          </a:p>
        </p:txBody>
      </p:sp>
      <p:sp>
        <p:nvSpPr>
          <p:cNvPr id="6" name="Marcador de pie de página 5">
            <a:extLst>
              <a:ext uri="{FF2B5EF4-FFF2-40B4-BE49-F238E27FC236}">
                <a16:creationId xmlns:a16="http://schemas.microsoft.com/office/drawing/2014/main" id="{B7EE0813-3B4F-6A15-E633-35682F7102A4}"/>
              </a:ext>
            </a:extLst>
          </p:cNvPr>
          <p:cNvSpPr>
            <a:spLocks noGrp="1"/>
          </p:cNvSpPr>
          <p:nvPr>
            <p:ph type="ftr" sz="quarter" idx="11"/>
          </p:nvPr>
        </p:nvSpPr>
        <p:spPr/>
        <p:txBody>
          <a:bodyPr/>
          <a:lstStyle/>
          <a:p>
            <a:endParaRPr lang="es-PA"/>
          </a:p>
        </p:txBody>
      </p:sp>
      <p:sp>
        <p:nvSpPr>
          <p:cNvPr id="7" name="Marcador de número de diapositiva 6">
            <a:extLst>
              <a:ext uri="{FF2B5EF4-FFF2-40B4-BE49-F238E27FC236}">
                <a16:creationId xmlns:a16="http://schemas.microsoft.com/office/drawing/2014/main" id="{29851B05-8ABF-6438-6E18-31A7ACB60666}"/>
              </a:ext>
            </a:extLst>
          </p:cNvPr>
          <p:cNvSpPr>
            <a:spLocks noGrp="1"/>
          </p:cNvSpPr>
          <p:nvPr>
            <p:ph type="sldNum" sz="quarter" idx="12"/>
          </p:nvPr>
        </p:nvSpPr>
        <p:spPr/>
        <p:txBody>
          <a:bodyPr/>
          <a:lstStyle/>
          <a:p>
            <a:fld id="{B4A6BF2A-37D6-453B-BCE2-2EEDF81CDF3B}" type="slidenum">
              <a:rPr lang="es-PA" smtClean="0"/>
              <a:t>‹Nº›</a:t>
            </a:fld>
            <a:endParaRPr lang="es-PA"/>
          </a:p>
        </p:txBody>
      </p:sp>
    </p:spTree>
    <p:extLst>
      <p:ext uri="{BB962C8B-B14F-4D97-AF65-F5344CB8AC3E}">
        <p14:creationId xmlns:p14="http://schemas.microsoft.com/office/powerpoint/2010/main" val="3891177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028FF9-6B35-CD35-DBA4-69E7F62D0A9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A"/>
          </a:p>
        </p:txBody>
      </p:sp>
      <p:sp>
        <p:nvSpPr>
          <p:cNvPr id="3" name="Marcador de posición de imagen 2">
            <a:extLst>
              <a:ext uri="{FF2B5EF4-FFF2-40B4-BE49-F238E27FC236}">
                <a16:creationId xmlns:a16="http://schemas.microsoft.com/office/drawing/2014/main" id="{592D6D52-9B2F-4D33-3496-1363824FAA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A"/>
          </a:p>
        </p:txBody>
      </p:sp>
      <p:sp>
        <p:nvSpPr>
          <p:cNvPr id="4" name="Marcador de texto 3">
            <a:extLst>
              <a:ext uri="{FF2B5EF4-FFF2-40B4-BE49-F238E27FC236}">
                <a16:creationId xmlns:a16="http://schemas.microsoft.com/office/drawing/2014/main" id="{768A0CD2-709B-7799-26D9-2B7A40FC91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FE90DAD-2EA5-BDAE-7D19-817662936825}"/>
              </a:ext>
            </a:extLst>
          </p:cNvPr>
          <p:cNvSpPr>
            <a:spLocks noGrp="1"/>
          </p:cNvSpPr>
          <p:nvPr>
            <p:ph type="dt" sz="half" idx="10"/>
          </p:nvPr>
        </p:nvSpPr>
        <p:spPr/>
        <p:txBody>
          <a:bodyPr/>
          <a:lstStyle/>
          <a:p>
            <a:fld id="{71C5E1D0-74A3-4530-A100-8372DDB18202}" type="datetimeFigureOut">
              <a:rPr lang="es-PA" smtClean="0"/>
              <a:t>04/05/2023</a:t>
            </a:fld>
            <a:endParaRPr lang="es-PA"/>
          </a:p>
        </p:txBody>
      </p:sp>
      <p:sp>
        <p:nvSpPr>
          <p:cNvPr id="6" name="Marcador de pie de página 5">
            <a:extLst>
              <a:ext uri="{FF2B5EF4-FFF2-40B4-BE49-F238E27FC236}">
                <a16:creationId xmlns:a16="http://schemas.microsoft.com/office/drawing/2014/main" id="{44EAD251-5072-C50A-ACCD-E9BBFC15A91C}"/>
              </a:ext>
            </a:extLst>
          </p:cNvPr>
          <p:cNvSpPr>
            <a:spLocks noGrp="1"/>
          </p:cNvSpPr>
          <p:nvPr>
            <p:ph type="ftr" sz="quarter" idx="11"/>
          </p:nvPr>
        </p:nvSpPr>
        <p:spPr/>
        <p:txBody>
          <a:bodyPr/>
          <a:lstStyle/>
          <a:p>
            <a:endParaRPr lang="es-PA"/>
          </a:p>
        </p:txBody>
      </p:sp>
      <p:sp>
        <p:nvSpPr>
          <p:cNvPr id="7" name="Marcador de número de diapositiva 6">
            <a:extLst>
              <a:ext uri="{FF2B5EF4-FFF2-40B4-BE49-F238E27FC236}">
                <a16:creationId xmlns:a16="http://schemas.microsoft.com/office/drawing/2014/main" id="{812435CD-A91F-9B97-942E-ECF4C4219076}"/>
              </a:ext>
            </a:extLst>
          </p:cNvPr>
          <p:cNvSpPr>
            <a:spLocks noGrp="1"/>
          </p:cNvSpPr>
          <p:nvPr>
            <p:ph type="sldNum" sz="quarter" idx="12"/>
          </p:nvPr>
        </p:nvSpPr>
        <p:spPr/>
        <p:txBody>
          <a:bodyPr/>
          <a:lstStyle/>
          <a:p>
            <a:fld id="{B4A6BF2A-37D6-453B-BCE2-2EEDF81CDF3B}" type="slidenum">
              <a:rPr lang="es-PA" smtClean="0"/>
              <a:t>‹Nº›</a:t>
            </a:fld>
            <a:endParaRPr lang="es-PA"/>
          </a:p>
        </p:txBody>
      </p:sp>
    </p:spTree>
    <p:extLst>
      <p:ext uri="{BB962C8B-B14F-4D97-AF65-F5344CB8AC3E}">
        <p14:creationId xmlns:p14="http://schemas.microsoft.com/office/powerpoint/2010/main" val="2314999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3E0D4E-A0C2-5AFF-3454-BB80CCF68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A"/>
          </a:p>
        </p:txBody>
      </p:sp>
      <p:sp>
        <p:nvSpPr>
          <p:cNvPr id="3" name="Marcador de texto 2">
            <a:extLst>
              <a:ext uri="{FF2B5EF4-FFF2-40B4-BE49-F238E27FC236}">
                <a16:creationId xmlns:a16="http://schemas.microsoft.com/office/drawing/2014/main" id="{0CF21857-C4FA-A091-335C-EC84E59574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Marcador de fecha 3">
            <a:extLst>
              <a:ext uri="{FF2B5EF4-FFF2-40B4-BE49-F238E27FC236}">
                <a16:creationId xmlns:a16="http://schemas.microsoft.com/office/drawing/2014/main" id="{E2E01BFE-527A-26C2-F367-96DB989A0F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C5E1D0-74A3-4530-A100-8372DDB18202}" type="datetimeFigureOut">
              <a:rPr lang="es-PA" smtClean="0"/>
              <a:t>04/05/2023</a:t>
            </a:fld>
            <a:endParaRPr lang="es-PA"/>
          </a:p>
        </p:txBody>
      </p:sp>
      <p:sp>
        <p:nvSpPr>
          <p:cNvPr id="5" name="Marcador de pie de página 4">
            <a:extLst>
              <a:ext uri="{FF2B5EF4-FFF2-40B4-BE49-F238E27FC236}">
                <a16:creationId xmlns:a16="http://schemas.microsoft.com/office/drawing/2014/main" id="{699E0254-68AB-182B-CFA6-2A2BAD82C3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A"/>
          </a:p>
        </p:txBody>
      </p:sp>
      <p:sp>
        <p:nvSpPr>
          <p:cNvPr id="6" name="Marcador de número de diapositiva 5">
            <a:extLst>
              <a:ext uri="{FF2B5EF4-FFF2-40B4-BE49-F238E27FC236}">
                <a16:creationId xmlns:a16="http://schemas.microsoft.com/office/drawing/2014/main" id="{1F317971-36E5-02ED-2D3B-1AAAC90563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A6BF2A-37D6-453B-BCE2-2EEDF81CDF3B}" type="slidenum">
              <a:rPr lang="es-PA" smtClean="0"/>
              <a:t>‹Nº›</a:t>
            </a:fld>
            <a:endParaRPr lang="es-PA"/>
          </a:p>
        </p:txBody>
      </p:sp>
    </p:spTree>
    <p:extLst>
      <p:ext uri="{BB962C8B-B14F-4D97-AF65-F5344CB8AC3E}">
        <p14:creationId xmlns:p14="http://schemas.microsoft.com/office/powerpoint/2010/main" val="678104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D844C105-A9B3-BA73-B9ED-A5F67314EF09}"/>
              </a:ext>
            </a:extLst>
          </p:cNvPr>
          <p:cNvSpPr/>
          <p:nvPr/>
        </p:nvSpPr>
        <p:spPr>
          <a:xfrm>
            <a:off x="1407819" y="517585"/>
            <a:ext cx="10220763" cy="5771072"/>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4" name="Título 3">
            <a:extLst>
              <a:ext uri="{FF2B5EF4-FFF2-40B4-BE49-F238E27FC236}">
                <a16:creationId xmlns:a16="http://schemas.microsoft.com/office/drawing/2014/main" id="{004594DD-5522-EA56-4F32-61D33A1AF850}"/>
              </a:ext>
            </a:extLst>
          </p:cNvPr>
          <p:cNvSpPr>
            <a:spLocks noGrp="1"/>
          </p:cNvSpPr>
          <p:nvPr>
            <p:ph type="title"/>
          </p:nvPr>
        </p:nvSpPr>
        <p:spPr>
          <a:xfrm>
            <a:off x="1830018" y="750826"/>
            <a:ext cx="9376361" cy="842573"/>
          </a:xfrm>
          <a:noFill/>
        </p:spPr>
        <p:txBody>
          <a:bodyPr>
            <a:normAutofit fontScale="90000"/>
          </a:bodyPr>
          <a:lstStyle/>
          <a:p>
            <a:pPr algn="ctr"/>
            <a:r>
              <a:rPr lang="en-US" sz="3200" dirty="0">
                <a:solidFill>
                  <a:schemeClr val="accent1">
                    <a:lumMod val="50000"/>
                  </a:schemeClr>
                </a:solidFill>
                <a:latin typeface="Broadway" panose="04040905080B02020502" pitchFamily="82" charset="0"/>
              </a:rPr>
              <a:t>Things we remember from our days at PAHO</a:t>
            </a:r>
            <a:br>
              <a:rPr lang="en-US" sz="3200" dirty="0">
                <a:solidFill>
                  <a:schemeClr val="accent1">
                    <a:lumMod val="50000"/>
                  </a:schemeClr>
                </a:solidFill>
                <a:latin typeface="Broadway" panose="04040905080B02020502" pitchFamily="82" charset="0"/>
              </a:rPr>
            </a:br>
            <a:r>
              <a:rPr lang="en-US" sz="3200" dirty="0">
                <a:solidFill>
                  <a:schemeClr val="accent1">
                    <a:lumMod val="50000"/>
                  </a:schemeClr>
                </a:solidFill>
                <a:latin typeface="Broadway" panose="04040905080B02020502" pitchFamily="82" charset="0"/>
              </a:rPr>
              <a:t>Believe it or not</a:t>
            </a:r>
            <a:endParaRPr lang="es-PA" sz="3200" dirty="0">
              <a:solidFill>
                <a:schemeClr val="accent1">
                  <a:lumMod val="50000"/>
                </a:schemeClr>
              </a:solidFill>
              <a:latin typeface="Broadway" panose="04040905080B02020502" pitchFamily="82" charset="0"/>
            </a:endParaRPr>
          </a:p>
        </p:txBody>
      </p:sp>
      <p:sp>
        <p:nvSpPr>
          <p:cNvPr id="2" name="CuadroTexto 1">
            <a:extLst>
              <a:ext uri="{FF2B5EF4-FFF2-40B4-BE49-F238E27FC236}">
                <a16:creationId xmlns:a16="http://schemas.microsoft.com/office/drawing/2014/main" id="{A16F3756-0F53-E488-DA5F-205DEEAAF6CC}"/>
              </a:ext>
            </a:extLst>
          </p:cNvPr>
          <p:cNvSpPr txBox="1"/>
          <p:nvPr/>
        </p:nvSpPr>
        <p:spPr>
          <a:xfrm>
            <a:off x="1696817" y="1991139"/>
            <a:ext cx="9642764" cy="3816429"/>
          </a:xfrm>
          <a:prstGeom prst="rect">
            <a:avLst/>
          </a:prstGeom>
          <a:solidFill>
            <a:srgbClr val="E17703"/>
          </a:solidFill>
          <a:ln w="88900" cmpd="thickThin">
            <a:solidFill>
              <a:schemeClr val="accent1">
                <a:shade val="50000"/>
              </a:schemeClr>
            </a:solidFill>
          </a:ln>
        </p:spPr>
        <p:txBody>
          <a:bodyPr wrap="square" rtlCol="0">
            <a:spAutoFit/>
          </a:bodyPr>
          <a:lstStyle/>
          <a:p>
            <a:pPr algn="just"/>
            <a:r>
              <a:rPr lang="es-MX" sz="2200" b="1" dirty="0">
                <a:solidFill>
                  <a:schemeClr val="bg1"/>
                </a:solidFill>
                <a:latin typeface="Verdana" panose="020B0604030504040204" pitchFamily="34" charset="0"/>
                <a:ea typeface="Verdana" panose="020B0604030504040204" pitchFamily="34" charset="0"/>
              </a:rPr>
              <a:t>Para conmemorar el 120 aniversario de la OPS, colegas jubilados han compartido historias de su tiempo de trabajo en la Organización. Estas historias pueden parecer inusuales para los estándares actuales e ilustran las formas en que la OPS ha evolucionado a los largo de los años</a:t>
            </a:r>
          </a:p>
          <a:p>
            <a:pPr algn="just"/>
            <a:endParaRPr lang="es-MX" sz="2200" b="1" dirty="0">
              <a:solidFill>
                <a:schemeClr val="bg1"/>
              </a:solidFill>
              <a:latin typeface="Verdana" panose="020B0604030504040204" pitchFamily="34" charset="0"/>
              <a:ea typeface="Verdana" panose="020B0604030504040204" pitchFamily="34" charset="0"/>
            </a:endParaRPr>
          </a:p>
          <a:p>
            <a:pPr algn="just"/>
            <a:r>
              <a:rPr lang="en-US" sz="2200" b="1" dirty="0">
                <a:solidFill>
                  <a:schemeClr val="bg1"/>
                </a:solidFill>
                <a:latin typeface="Verdana" panose="020B0604030504040204" pitchFamily="34" charset="0"/>
                <a:ea typeface="Verdana" panose="020B0604030504040204" pitchFamily="34" charset="0"/>
              </a:rPr>
              <a:t>To commemorate PAHO's 120th anniversary, retired colleagues have shared stories of their time with the Organization. These stories may seem unusual by today's standards and illustrate the ways in which PAHO has evolved over the years.</a:t>
            </a:r>
            <a:endParaRPr lang="es-PA" sz="22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80538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D844C105-A9B3-BA73-B9ED-A5F67314EF09}"/>
              </a:ext>
            </a:extLst>
          </p:cNvPr>
          <p:cNvSpPr/>
          <p:nvPr/>
        </p:nvSpPr>
        <p:spPr>
          <a:xfrm>
            <a:off x="1439346" y="353085"/>
            <a:ext cx="9376361" cy="615183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4" name="Título 3">
            <a:extLst>
              <a:ext uri="{FF2B5EF4-FFF2-40B4-BE49-F238E27FC236}">
                <a16:creationId xmlns:a16="http://schemas.microsoft.com/office/drawing/2014/main" id="{004594DD-5522-EA56-4F32-61D33A1AF850}"/>
              </a:ext>
            </a:extLst>
          </p:cNvPr>
          <p:cNvSpPr>
            <a:spLocks noGrp="1"/>
          </p:cNvSpPr>
          <p:nvPr>
            <p:ph type="title"/>
          </p:nvPr>
        </p:nvSpPr>
        <p:spPr>
          <a:xfrm>
            <a:off x="1586441" y="449573"/>
            <a:ext cx="9166214" cy="842573"/>
          </a:xfrm>
          <a:solidFill>
            <a:schemeClr val="accent5">
              <a:lumMod val="20000"/>
              <a:lumOff val="80000"/>
            </a:schemeClr>
          </a:solidFill>
        </p:spPr>
        <p:txBody>
          <a:bodyPr>
            <a:normAutofit fontScale="90000"/>
          </a:bodyPr>
          <a:lstStyle/>
          <a:p>
            <a:pPr algn="ctr"/>
            <a:r>
              <a:rPr lang="en-US" sz="3200" dirty="0">
                <a:solidFill>
                  <a:schemeClr val="accent1">
                    <a:lumMod val="50000"/>
                  </a:schemeClr>
                </a:solidFill>
                <a:latin typeface="Broadway" panose="04040905080B02020502" pitchFamily="82" charset="0"/>
              </a:rPr>
              <a:t>Things we remember from our days at PAHO</a:t>
            </a:r>
            <a:br>
              <a:rPr lang="en-US" sz="3200" dirty="0">
                <a:solidFill>
                  <a:schemeClr val="accent1">
                    <a:lumMod val="50000"/>
                  </a:schemeClr>
                </a:solidFill>
                <a:latin typeface="Broadway" panose="04040905080B02020502" pitchFamily="82" charset="0"/>
              </a:rPr>
            </a:br>
            <a:r>
              <a:rPr lang="en-US" sz="3200" dirty="0">
                <a:solidFill>
                  <a:schemeClr val="accent1">
                    <a:lumMod val="50000"/>
                  </a:schemeClr>
                </a:solidFill>
                <a:latin typeface="Broadway" panose="04040905080B02020502" pitchFamily="82" charset="0"/>
              </a:rPr>
              <a:t>Believe it or not</a:t>
            </a:r>
            <a:endParaRPr lang="es-PA" sz="3200" dirty="0">
              <a:solidFill>
                <a:schemeClr val="accent1">
                  <a:lumMod val="50000"/>
                </a:schemeClr>
              </a:solidFill>
              <a:latin typeface="Broadway" panose="04040905080B02020502" pitchFamily="82" charset="0"/>
            </a:endParaRPr>
          </a:p>
        </p:txBody>
      </p:sp>
      <p:pic>
        <p:nvPicPr>
          <p:cNvPr id="3" name="Imagen 2">
            <a:extLst>
              <a:ext uri="{FF2B5EF4-FFF2-40B4-BE49-F238E27FC236}">
                <a16:creationId xmlns:a16="http://schemas.microsoft.com/office/drawing/2014/main" id="{EC8FD49F-BF16-364A-B31F-31C418308837}"/>
              </a:ext>
            </a:extLst>
          </p:cNvPr>
          <p:cNvPicPr>
            <a:picLocks noChangeAspect="1"/>
          </p:cNvPicPr>
          <p:nvPr/>
        </p:nvPicPr>
        <p:blipFill>
          <a:blip r:embed="rId2"/>
          <a:stretch>
            <a:fillRect/>
          </a:stretch>
        </p:blipFill>
        <p:spPr>
          <a:xfrm>
            <a:off x="7428524" y="3963617"/>
            <a:ext cx="3055446" cy="2296450"/>
          </a:xfrm>
          <a:prstGeom prst="rect">
            <a:avLst/>
          </a:prstGeom>
          <a:ln w="88900" cmpd="thickThin">
            <a:solidFill>
              <a:schemeClr val="accent5">
                <a:lumMod val="50000"/>
              </a:schemeClr>
            </a:solidFill>
          </a:ln>
        </p:spPr>
      </p:pic>
      <p:sp>
        <p:nvSpPr>
          <p:cNvPr id="8" name="CuadroTexto 7">
            <a:extLst>
              <a:ext uri="{FF2B5EF4-FFF2-40B4-BE49-F238E27FC236}">
                <a16:creationId xmlns:a16="http://schemas.microsoft.com/office/drawing/2014/main" id="{41489301-99D0-D557-64A3-C816264A6027}"/>
              </a:ext>
            </a:extLst>
          </p:cNvPr>
          <p:cNvSpPr txBox="1"/>
          <p:nvPr/>
        </p:nvSpPr>
        <p:spPr>
          <a:xfrm>
            <a:off x="1708031" y="3994268"/>
            <a:ext cx="5586150" cy="2018694"/>
          </a:xfrm>
          <a:prstGeom prst="rect">
            <a:avLst/>
          </a:prstGeom>
          <a:noFill/>
        </p:spPr>
        <p:txBody>
          <a:bodyPr wrap="square">
            <a:spAutoFit/>
          </a:bodyPr>
          <a:lstStyle/>
          <a:p>
            <a:pPr algn="just">
              <a:lnSpc>
                <a:spcPct val="107000"/>
              </a:lnSpc>
              <a:spcAft>
                <a:spcPts val="800"/>
              </a:spcAft>
            </a:pPr>
            <a:r>
              <a:rPr lang="es-419" sz="1400" dirty="0">
                <a:solidFill>
                  <a:srgbClr val="222222"/>
                </a:solidFill>
                <a:effectLst/>
                <a:latin typeface="Verdana" panose="020B0604030504040204" pitchFamily="34" charset="0"/>
                <a:ea typeface="Verdana" panose="020B0604030504040204" pitchFamily="34" charset="0"/>
                <a:cs typeface="Times New Roman" panose="02020603050405020304" pitchFamily="18" charset="0"/>
              </a:rPr>
              <a:t>En la OPS trabajamos duro y también nos divertimos mucho. Para celebrar “Halloween” en 2010, mi equipo se disfrazó de la familia Adams, ¡¡bailó tango y ganó el primer premio!! </a:t>
            </a:r>
            <a:endParaRPr lang="es-PA" sz="1400" dirty="0">
              <a:effectLst/>
              <a:latin typeface="Verdana" panose="020B0604030504040204" pitchFamily="34" charset="0"/>
              <a:ea typeface="Verdana" panose="020B0604030504040204" pitchFamily="34" charset="0"/>
              <a:cs typeface="Times New Roman" panose="02020603050405020304" pitchFamily="18" charset="0"/>
            </a:endParaRPr>
          </a:p>
          <a:p>
            <a:pPr algn="just">
              <a:lnSpc>
                <a:spcPct val="107000"/>
              </a:lnSpc>
              <a:spcAft>
                <a:spcPts val="800"/>
              </a:spcAft>
            </a:pPr>
            <a:r>
              <a:rPr lang="en-US" sz="1400" dirty="0">
                <a:solidFill>
                  <a:srgbClr val="222222"/>
                </a:solidFill>
                <a:effectLst/>
                <a:latin typeface="Verdana" panose="020B0604030504040204" pitchFamily="34" charset="0"/>
                <a:ea typeface="Verdana" panose="020B0604030504040204" pitchFamily="34" charset="0"/>
                <a:cs typeface="Times New Roman" panose="02020603050405020304" pitchFamily="18" charset="0"/>
              </a:rPr>
              <a:t>At PAHO we worked hard and had a lot of fun too. Celebrating Halloween in 2010, my team dressed and acted as the Adams family, we danced tango and won the first prize!! (Gloria Morales)</a:t>
            </a:r>
            <a:endParaRPr lang="es-PA" sz="1400"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9" name="Imagen 8">
            <a:extLst>
              <a:ext uri="{FF2B5EF4-FFF2-40B4-BE49-F238E27FC236}">
                <a16:creationId xmlns:a16="http://schemas.microsoft.com/office/drawing/2014/main" id="{08840C9D-5BA7-2FA1-5457-FDF4EFF58471}"/>
              </a:ext>
            </a:extLst>
          </p:cNvPr>
          <p:cNvPicPr>
            <a:picLocks noChangeAspect="1"/>
          </p:cNvPicPr>
          <p:nvPr/>
        </p:nvPicPr>
        <p:blipFill>
          <a:blip r:embed="rId3"/>
          <a:stretch>
            <a:fillRect/>
          </a:stretch>
        </p:blipFill>
        <p:spPr>
          <a:xfrm>
            <a:off x="1767724" y="1483621"/>
            <a:ext cx="2772931" cy="2322098"/>
          </a:xfrm>
          <a:prstGeom prst="rect">
            <a:avLst/>
          </a:prstGeom>
          <a:ln w="88900" cmpd="thickThin">
            <a:solidFill>
              <a:schemeClr val="accent5">
                <a:lumMod val="50000"/>
              </a:schemeClr>
            </a:solidFill>
          </a:ln>
        </p:spPr>
      </p:pic>
      <p:sp>
        <p:nvSpPr>
          <p:cNvPr id="12" name="CuadroTexto 11">
            <a:extLst>
              <a:ext uri="{FF2B5EF4-FFF2-40B4-BE49-F238E27FC236}">
                <a16:creationId xmlns:a16="http://schemas.microsoft.com/office/drawing/2014/main" id="{4EA0F1F2-7AF5-E265-A342-F900039A21B1}"/>
              </a:ext>
            </a:extLst>
          </p:cNvPr>
          <p:cNvSpPr txBox="1"/>
          <p:nvPr/>
        </p:nvSpPr>
        <p:spPr>
          <a:xfrm>
            <a:off x="4631043" y="1483621"/>
            <a:ext cx="5657865" cy="2018694"/>
          </a:xfrm>
          <a:prstGeom prst="rect">
            <a:avLst/>
          </a:prstGeom>
          <a:noFill/>
        </p:spPr>
        <p:txBody>
          <a:bodyPr wrap="square">
            <a:spAutoFit/>
          </a:bodyPr>
          <a:lstStyle/>
          <a:p>
            <a:pPr algn="just">
              <a:lnSpc>
                <a:spcPct val="107000"/>
              </a:lnSpc>
              <a:spcAft>
                <a:spcPts val="800"/>
              </a:spcAft>
            </a:pPr>
            <a:r>
              <a:rPr lang="en-US" sz="14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After working in Europe and Africa, I was surprised on arriving in Latin America to find public health specialists were particularly proud to have stopped serving patients in hospitals. </a:t>
            </a:r>
          </a:p>
          <a:p>
            <a:pPr algn="just">
              <a:lnSpc>
                <a:spcPct val="107000"/>
              </a:lnSpc>
              <a:spcAft>
                <a:spcPts val="800"/>
              </a:spcAft>
            </a:pPr>
            <a:r>
              <a:rPr lang="en-US" sz="14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For them, it was necessary to concentrate on improving the general living conditions of their patients. For my part, I kept looking for a continuum between these two dimensions of work (Christian Darras).</a:t>
            </a:r>
            <a:endParaRPr lang="es-PA" sz="14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74182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D844C105-A9B3-BA73-B9ED-A5F67314EF09}"/>
              </a:ext>
            </a:extLst>
          </p:cNvPr>
          <p:cNvSpPr/>
          <p:nvPr/>
        </p:nvSpPr>
        <p:spPr>
          <a:xfrm>
            <a:off x="1560487" y="715406"/>
            <a:ext cx="9376361" cy="5953248"/>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4" name="Título 3">
            <a:extLst>
              <a:ext uri="{FF2B5EF4-FFF2-40B4-BE49-F238E27FC236}">
                <a16:creationId xmlns:a16="http://schemas.microsoft.com/office/drawing/2014/main" id="{004594DD-5522-EA56-4F32-61D33A1AF850}"/>
              </a:ext>
            </a:extLst>
          </p:cNvPr>
          <p:cNvSpPr>
            <a:spLocks noGrp="1"/>
          </p:cNvSpPr>
          <p:nvPr>
            <p:ph type="title"/>
          </p:nvPr>
        </p:nvSpPr>
        <p:spPr>
          <a:xfrm>
            <a:off x="1560487" y="808793"/>
            <a:ext cx="9376361" cy="842573"/>
          </a:xfrm>
          <a:noFill/>
        </p:spPr>
        <p:txBody>
          <a:bodyPr>
            <a:normAutofit fontScale="90000"/>
          </a:bodyPr>
          <a:lstStyle/>
          <a:p>
            <a:pPr algn="ctr"/>
            <a:r>
              <a:rPr lang="en-US" sz="3200" dirty="0">
                <a:solidFill>
                  <a:schemeClr val="accent1">
                    <a:lumMod val="50000"/>
                  </a:schemeClr>
                </a:solidFill>
                <a:latin typeface="Broadway" panose="04040905080B02020502" pitchFamily="82" charset="0"/>
              </a:rPr>
              <a:t>Things we remember from our days at PAHO</a:t>
            </a:r>
            <a:br>
              <a:rPr lang="en-US" sz="3200" dirty="0">
                <a:solidFill>
                  <a:schemeClr val="accent1">
                    <a:lumMod val="50000"/>
                  </a:schemeClr>
                </a:solidFill>
                <a:latin typeface="Broadway" panose="04040905080B02020502" pitchFamily="82" charset="0"/>
              </a:rPr>
            </a:br>
            <a:r>
              <a:rPr lang="en-US" sz="3200" dirty="0">
                <a:solidFill>
                  <a:schemeClr val="accent1">
                    <a:lumMod val="50000"/>
                  </a:schemeClr>
                </a:solidFill>
                <a:latin typeface="Broadway" panose="04040905080B02020502" pitchFamily="82" charset="0"/>
              </a:rPr>
              <a:t>Believe it or not</a:t>
            </a:r>
            <a:endParaRPr lang="es-PA" sz="3200" dirty="0">
              <a:solidFill>
                <a:schemeClr val="accent1">
                  <a:lumMod val="50000"/>
                </a:schemeClr>
              </a:solidFill>
              <a:latin typeface="Broadway" panose="04040905080B02020502" pitchFamily="82" charset="0"/>
            </a:endParaRPr>
          </a:p>
        </p:txBody>
      </p:sp>
      <p:pic>
        <p:nvPicPr>
          <p:cNvPr id="3" name="Imagen 2">
            <a:extLst>
              <a:ext uri="{FF2B5EF4-FFF2-40B4-BE49-F238E27FC236}">
                <a16:creationId xmlns:a16="http://schemas.microsoft.com/office/drawing/2014/main" id="{BAB276A7-B381-3A49-584A-8EB0A40D6206}"/>
              </a:ext>
            </a:extLst>
          </p:cNvPr>
          <p:cNvPicPr>
            <a:picLocks noChangeAspect="1"/>
          </p:cNvPicPr>
          <p:nvPr/>
        </p:nvPicPr>
        <p:blipFill>
          <a:blip r:embed="rId2"/>
          <a:stretch>
            <a:fillRect/>
          </a:stretch>
        </p:blipFill>
        <p:spPr>
          <a:xfrm>
            <a:off x="1864476" y="4335242"/>
            <a:ext cx="1774238" cy="2170545"/>
          </a:xfrm>
          <a:prstGeom prst="rect">
            <a:avLst/>
          </a:prstGeom>
          <a:ln w="88900" cmpd="thickThin">
            <a:solidFill>
              <a:schemeClr val="accent1">
                <a:shade val="50000"/>
              </a:schemeClr>
            </a:solidFill>
          </a:ln>
        </p:spPr>
      </p:pic>
      <p:sp>
        <p:nvSpPr>
          <p:cNvPr id="6" name="CuadroTexto 5">
            <a:extLst>
              <a:ext uri="{FF2B5EF4-FFF2-40B4-BE49-F238E27FC236}">
                <a16:creationId xmlns:a16="http://schemas.microsoft.com/office/drawing/2014/main" id="{49583716-CDD2-E8B8-1F8D-05FCA0E5C797}"/>
              </a:ext>
            </a:extLst>
          </p:cNvPr>
          <p:cNvSpPr txBox="1"/>
          <p:nvPr/>
        </p:nvSpPr>
        <p:spPr>
          <a:xfrm>
            <a:off x="3942702" y="4335242"/>
            <a:ext cx="6598208" cy="2121286"/>
          </a:xfrm>
          <a:prstGeom prst="rect">
            <a:avLst/>
          </a:prstGeom>
          <a:noFill/>
        </p:spPr>
        <p:txBody>
          <a:bodyPr wrap="square">
            <a:spAutoFit/>
          </a:bodyPr>
          <a:lstStyle/>
          <a:p>
            <a:pPr algn="just">
              <a:lnSpc>
                <a:spcPct val="107000"/>
              </a:lnSpc>
              <a:spcAft>
                <a:spcPts val="800"/>
              </a:spcAft>
            </a:pPr>
            <a:r>
              <a:rPr lang="es-419" sz="1400" dirty="0">
                <a:solidFill>
                  <a:srgbClr val="222222"/>
                </a:solidFill>
                <a:effectLst/>
                <a:latin typeface="Verdana" panose="020B0604030504040204" pitchFamily="34" charset="0"/>
                <a:ea typeface="Verdana" panose="020B0604030504040204" pitchFamily="34" charset="0"/>
                <a:cs typeface="Arial" panose="020B0604020202020204" pitchFamily="34" charset="0"/>
              </a:rPr>
              <a:t>Para la década de los 70 la Oficina OPS en la Republica Dominicana pertenecía al Área II, México. La correspondencia era enviada desde Washington en "pouch" a la Oficina de Área y luego de ser revisada e iniciada por el Jefe de Área la enviaban a DOM (Catherine Cocco).</a:t>
            </a:r>
          </a:p>
          <a:p>
            <a:pPr algn="just">
              <a:lnSpc>
                <a:spcPct val="107000"/>
              </a:lnSpc>
              <a:spcAft>
                <a:spcPts val="800"/>
              </a:spcAft>
            </a:pPr>
            <a:r>
              <a:rPr lang="es-419" sz="1400" dirty="0">
                <a:solidFill>
                  <a:srgbClr val="222222"/>
                </a:solidFill>
                <a:effectLst/>
                <a:latin typeface="Verdana" panose="020B0604030504040204" pitchFamily="34" charset="0"/>
                <a:ea typeface="Verdana" panose="020B0604030504040204" pitchFamily="34" charset="0"/>
                <a:cs typeface="Arial" panose="020B0604020202020204" pitchFamily="34" charset="0"/>
              </a:rPr>
              <a:t>Tomaba aproximadamente de 4 a 6 semanas recibir una correspondencia. Asuntos de suma importancia, siempre de procedencia del Director, llegaban ciertos días de la semana vía télex.</a:t>
            </a:r>
          </a:p>
          <a:p>
            <a:pPr algn="just">
              <a:lnSpc>
                <a:spcPct val="107000"/>
              </a:lnSpc>
              <a:spcAft>
                <a:spcPts val="800"/>
              </a:spcAft>
            </a:pPr>
            <a:r>
              <a:rPr lang="es-419" sz="1400" dirty="0">
                <a:solidFill>
                  <a:srgbClr val="222222"/>
                </a:solidFill>
                <a:effectLst/>
                <a:latin typeface="Verdana" panose="020B0604030504040204" pitchFamily="34" charset="0"/>
                <a:ea typeface="Verdana" panose="020B0604030504040204" pitchFamily="34" charset="0"/>
                <a:cs typeface="Arial" panose="020B0604020202020204" pitchFamily="34" charset="0"/>
              </a:rPr>
              <a:t> ¡Aun así solíamos decir que estábamos muy ocupados!</a:t>
            </a:r>
            <a:endParaRPr lang="es-PA" sz="1400"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8" name="Imagen 7">
            <a:extLst>
              <a:ext uri="{FF2B5EF4-FFF2-40B4-BE49-F238E27FC236}">
                <a16:creationId xmlns:a16="http://schemas.microsoft.com/office/drawing/2014/main" id="{349D3DD4-EC95-B218-2D43-96365697695E}"/>
              </a:ext>
            </a:extLst>
          </p:cNvPr>
          <p:cNvPicPr>
            <a:picLocks noChangeAspect="1"/>
          </p:cNvPicPr>
          <p:nvPr/>
        </p:nvPicPr>
        <p:blipFill rotWithShape="1">
          <a:blip r:embed="rId3"/>
          <a:srcRect l="3900" r="1791"/>
          <a:stretch/>
        </p:blipFill>
        <p:spPr>
          <a:xfrm>
            <a:off x="7241806" y="1840315"/>
            <a:ext cx="3340288" cy="1953451"/>
          </a:xfrm>
          <a:prstGeom prst="rect">
            <a:avLst/>
          </a:prstGeom>
          <a:ln w="88900" cmpd="thickThin">
            <a:solidFill>
              <a:schemeClr val="accent1">
                <a:shade val="50000"/>
              </a:schemeClr>
            </a:solidFill>
          </a:ln>
        </p:spPr>
      </p:pic>
      <p:sp>
        <p:nvSpPr>
          <p:cNvPr id="11" name="CuadroTexto 10">
            <a:extLst>
              <a:ext uri="{FF2B5EF4-FFF2-40B4-BE49-F238E27FC236}">
                <a16:creationId xmlns:a16="http://schemas.microsoft.com/office/drawing/2014/main" id="{8939682B-AFE5-4ABA-7D7C-838DD8C591F2}"/>
              </a:ext>
            </a:extLst>
          </p:cNvPr>
          <p:cNvSpPr txBox="1"/>
          <p:nvPr/>
        </p:nvSpPr>
        <p:spPr>
          <a:xfrm>
            <a:off x="1774282" y="1702534"/>
            <a:ext cx="5377016" cy="2530373"/>
          </a:xfrm>
          <a:prstGeom prst="rect">
            <a:avLst/>
          </a:prstGeom>
          <a:noFill/>
        </p:spPr>
        <p:txBody>
          <a:bodyPr wrap="square">
            <a:spAutoFit/>
          </a:bodyPr>
          <a:lstStyle/>
          <a:p>
            <a:pPr>
              <a:lnSpc>
                <a:spcPct val="107000"/>
              </a:lnSpc>
              <a:spcAft>
                <a:spcPts val="800"/>
              </a:spcAft>
            </a:pPr>
            <a:r>
              <a:rPr lang="en-US" sz="13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As an epidemiologist at CAREC in 1984, urgent news was shared via TELEX. Emerging diseases and outbreaks reports flowed constantly between Country offices, Centers, Washington and Geneva WHO HQs.  Staff on duty had the role to read and act on weekends and holidays</a:t>
            </a:r>
            <a:r>
              <a:rPr lang="en-US" sz="1300" dirty="0">
                <a:solidFill>
                  <a:srgbClr val="000000"/>
                </a:solidFill>
                <a:latin typeface="Verdana" panose="020B0604030504040204" pitchFamily="34" charset="0"/>
                <a:ea typeface="Verdana" panose="020B0604030504040204" pitchFamily="34" charset="0"/>
                <a:cs typeface="Times New Roman" panose="02020603050405020304" pitchFamily="18" charset="0"/>
              </a:rPr>
              <a:t> (Mirta Roses).</a:t>
            </a:r>
            <a:r>
              <a:rPr lang="en-US" sz="13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a:t>
            </a:r>
            <a:endParaRPr lang="es-PA" sz="1300" dirty="0">
              <a:effectLst/>
              <a:latin typeface="Verdana" panose="020B0604030504040204" pitchFamily="34" charset="0"/>
              <a:ea typeface="Verdana" panose="020B0604030504040204" pitchFamily="34" charset="0"/>
              <a:cs typeface="Times New Roman" panose="02020603050405020304" pitchFamily="18" charset="0"/>
            </a:endParaRPr>
          </a:p>
          <a:p>
            <a:pPr>
              <a:lnSpc>
                <a:spcPct val="107000"/>
              </a:lnSpc>
              <a:spcAft>
                <a:spcPts val="800"/>
              </a:spcAft>
            </a:pPr>
            <a:r>
              <a:rPr lang="es-419" sz="13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Como epidemióloga en CAREC (1984) las noticias urgentes se trasmitían por TELEX. Informes de enfermedades trasmisibles y brotes circulaban entre las Oficinas de país, Centros, Washington y Ginebra continuamente; se asignaba personal de guardia en feriados y fines de semana para leer y actuar en consecuencia.</a:t>
            </a:r>
            <a:endParaRPr lang="es-PA" sz="13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156437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D844C105-A9B3-BA73-B9ED-A5F67314EF09}"/>
              </a:ext>
            </a:extLst>
          </p:cNvPr>
          <p:cNvSpPr/>
          <p:nvPr/>
        </p:nvSpPr>
        <p:spPr>
          <a:xfrm>
            <a:off x="1558732" y="612476"/>
            <a:ext cx="9376361" cy="6009998"/>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4" name="Título 3">
            <a:extLst>
              <a:ext uri="{FF2B5EF4-FFF2-40B4-BE49-F238E27FC236}">
                <a16:creationId xmlns:a16="http://schemas.microsoft.com/office/drawing/2014/main" id="{004594DD-5522-EA56-4F32-61D33A1AF850}"/>
              </a:ext>
            </a:extLst>
          </p:cNvPr>
          <p:cNvSpPr>
            <a:spLocks noGrp="1"/>
          </p:cNvSpPr>
          <p:nvPr>
            <p:ph type="title"/>
          </p:nvPr>
        </p:nvSpPr>
        <p:spPr>
          <a:xfrm>
            <a:off x="1558732" y="715109"/>
            <a:ext cx="9376361" cy="842573"/>
          </a:xfrm>
          <a:noFill/>
        </p:spPr>
        <p:txBody>
          <a:bodyPr>
            <a:normAutofit fontScale="90000"/>
          </a:bodyPr>
          <a:lstStyle/>
          <a:p>
            <a:pPr algn="ctr"/>
            <a:r>
              <a:rPr lang="en-US" sz="3200" dirty="0">
                <a:solidFill>
                  <a:schemeClr val="accent1">
                    <a:lumMod val="50000"/>
                  </a:schemeClr>
                </a:solidFill>
                <a:latin typeface="Broadway" panose="04040905080B02020502" pitchFamily="82" charset="0"/>
              </a:rPr>
              <a:t>Things we remember from our days at PAHO</a:t>
            </a:r>
            <a:br>
              <a:rPr lang="en-US" sz="3200" dirty="0">
                <a:solidFill>
                  <a:schemeClr val="accent1">
                    <a:lumMod val="50000"/>
                  </a:schemeClr>
                </a:solidFill>
                <a:latin typeface="Broadway" panose="04040905080B02020502" pitchFamily="82" charset="0"/>
              </a:rPr>
            </a:br>
            <a:r>
              <a:rPr lang="en-US" sz="3200" dirty="0">
                <a:solidFill>
                  <a:schemeClr val="accent1">
                    <a:lumMod val="50000"/>
                  </a:schemeClr>
                </a:solidFill>
                <a:latin typeface="Broadway" panose="04040905080B02020502" pitchFamily="82" charset="0"/>
              </a:rPr>
              <a:t>Believe it or not</a:t>
            </a:r>
            <a:endParaRPr lang="es-PA" sz="3200" dirty="0">
              <a:solidFill>
                <a:schemeClr val="accent1">
                  <a:lumMod val="50000"/>
                </a:schemeClr>
              </a:solidFill>
              <a:latin typeface="Broadway" panose="04040905080B02020502" pitchFamily="82" charset="0"/>
            </a:endParaRPr>
          </a:p>
        </p:txBody>
      </p:sp>
      <p:pic>
        <p:nvPicPr>
          <p:cNvPr id="3" name="Imagen 2">
            <a:extLst>
              <a:ext uri="{FF2B5EF4-FFF2-40B4-BE49-F238E27FC236}">
                <a16:creationId xmlns:a16="http://schemas.microsoft.com/office/drawing/2014/main" id="{D5300185-1A97-0E4B-0577-F92821D5922F}"/>
              </a:ext>
            </a:extLst>
          </p:cNvPr>
          <p:cNvPicPr>
            <a:picLocks noChangeAspect="1"/>
          </p:cNvPicPr>
          <p:nvPr/>
        </p:nvPicPr>
        <p:blipFill>
          <a:blip r:embed="rId2"/>
          <a:stretch>
            <a:fillRect/>
          </a:stretch>
        </p:blipFill>
        <p:spPr>
          <a:xfrm>
            <a:off x="7477029" y="1719929"/>
            <a:ext cx="3156239" cy="2094419"/>
          </a:xfrm>
          <a:prstGeom prst="rect">
            <a:avLst/>
          </a:prstGeom>
          <a:ln w="88900" cmpd="thickThin">
            <a:solidFill>
              <a:schemeClr val="accent1">
                <a:shade val="50000"/>
              </a:schemeClr>
            </a:solidFill>
          </a:ln>
        </p:spPr>
      </p:pic>
      <p:pic>
        <p:nvPicPr>
          <p:cNvPr id="6" name="Imagen 5">
            <a:extLst>
              <a:ext uri="{FF2B5EF4-FFF2-40B4-BE49-F238E27FC236}">
                <a16:creationId xmlns:a16="http://schemas.microsoft.com/office/drawing/2014/main" id="{80B0542C-F07E-A22D-9246-E5EBF11F4D29}"/>
              </a:ext>
            </a:extLst>
          </p:cNvPr>
          <p:cNvPicPr>
            <a:picLocks noChangeAspect="1"/>
          </p:cNvPicPr>
          <p:nvPr/>
        </p:nvPicPr>
        <p:blipFill>
          <a:blip r:embed="rId3"/>
          <a:stretch>
            <a:fillRect/>
          </a:stretch>
        </p:blipFill>
        <p:spPr>
          <a:xfrm>
            <a:off x="1797695" y="4182156"/>
            <a:ext cx="2437748" cy="2278070"/>
          </a:xfrm>
          <a:prstGeom prst="rect">
            <a:avLst/>
          </a:prstGeom>
          <a:ln w="88900" cmpd="thickThin">
            <a:solidFill>
              <a:schemeClr val="accent1">
                <a:shade val="50000"/>
              </a:schemeClr>
            </a:solidFill>
          </a:ln>
        </p:spPr>
      </p:pic>
      <p:sp>
        <p:nvSpPr>
          <p:cNvPr id="8" name="CuadroTexto 7">
            <a:extLst>
              <a:ext uri="{FF2B5EF4-FFF2-40B4-BE49-F238E27FC236}">
                <a16:creationId xmlns:a16="http://schemas.microsoft.com/office/drawing/2014/main" id="{7C4724DC-4659-1FBD-16DE-89529DF5AA2D}"/>
              </a:ext>
            </a:extLst>
          </p:cNvPr>
          <p:cNvSpPr txBox="1"/>
          <p:nvPr/>
        </p:nvSpPr>
        <p:spPr>
          <a:xfrm>
            <a:off x="4397598" y="4182156"/>
            <a:ext cx="6158862" cy="1788182"/>
          </a:xfrm>
          <a:prstGeom prst="rect">
            <a:avLst/>
          </a:prstGeom>
          <a:noFill/>
        </p:spPr>
        <p:txBody>
          <a:bodyPr wrap="square">
            <a:spAutoFit/>
          </a:bodyPr>
          <a:lstStyle/>
          <a:p>
            <a:pPr algn="just">
              <a:lnSpc>
                <a:spcPct val="107000"/>
              </a:lnSpc>
              <a:spcAft>
                <a:spcPts val="800"/>
              </a:spcAft>
            </a:pPr>
            <a:r>
              <a:rPr lang="en-US" sz="14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Learning the PAHO culture was a challenge since I was coming from many years working in Academia.  </a:t>
            </a:r>
          </a:p>
          <a:p>
            <a:pPr algn="just">
              <a:lnSpc>
                <a:spcPct val="107000"/>
              </a:lnSpc>
              <a:spcAft>
                <a:spcPts val="800"/>
              </a:spcAft>
            </a:pPr>
            <a:r>
              <a:rPr lang="en-US" sz="14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Dr. Solis’ advice as my supervisor, was precious.  He simply said: </a:t>
            </a:r>
            <a:r>
              <a:rPr lang="en-US" sz="1400" i="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You are the expert in your field.  On a day-to-day basis, do what you need to do.  As in all institutions it is easier sometimes to say, “I’m sorry” than to get permission to do what needs to be done” </a:t>
            </a:r>
            <a:r>
              <a:rPr lang="en-US" sz="14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(Martha Pelaez</a:t>
            </a:r>
            <a:r>
              <a:rPr lang="en-US" sz="1400" dirty="0">
                <a:solidFill>
                  <a:srgbClr val="000000"/>
                </a:solidFill>
                <a:latin typeface="Verdana" panose="020B0604030504040204" pitchFamily="34" charset="0"/>
                <a:ea typeface="Verdana" panose="020B0604030504040204" pitchFamily="34" charset="0"/>
                <a:cs typeface="Times New Roman" panose="02020603050405020304" pitchFamily="18" charset="0"/>
              </a:rPr>
              <a:t>).</a:t>
            </a:r>
            <a:endParaRPr lang="es-PA" sz="14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AF922719-77FA-3569-2A38-0BCCC254A75B}"/>
              </a:ext>
            </a:extLst>
          </p:cNvPr>
          <p:cNvSpPr txBox="1"/>
          <p:nvPr/>
        </p:nvSpPr>
        <p:spPr>
          <a:xfrm>
            <a:off x="1797695" y="1642340"/>
            <a:ext cx="5527392" cy="2316340"/>
          </a:xfrm>
          <a:prstGeom prst="rect">
            <a:avLst/>
          </a:prstGeom>
          <a:noFill/>
        </p:spPr>
        <p:txBody>
          <a:bodyPr wrap="square">
            <a:spAutoFit/>
          </a:bodyPr>
          <a:lstStyle/>
          <a:p>
            <a:pPr algn="just">
              <a:lnSpc>
                <a:spcPct val="107000"/>
              </a:lnSpc>
              <a:spcAft>
                <a:spcPts val="800"/>
              </a:spcAft>
            </a:pPr>
            <a:r>
              <a:rPr lang="en-US" sz="13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I spent 26 amazing years learning, working, and meeting wonderful people some of whom are now members of extended family.  Working with Sir George Alleyne gave me confidence and strength when he was both AD and D </a:t>
            </a:r>
            <a:r>
              <a:rPr lang="en-US" sz="1300" dirty="0">
                <a:solidFill>
                  <a:srgbClr val="000000"/>
                </a:solidFill>
                <a:latin typeface="Verdana" panose="020B0604030504040204" pitchFamily="34" charset="0"/>
                <a:ea typeface="Verdana" panose="020B0604030504040204" pitchFamily="34" charset="0"/>
                <a:cs typeface="Times New Roman" panose="02020603050405020304" pitchFamily="18" charset="0"/>
              </a:rPr>
              <a:t>(Gina Watson).</a:t>
            </a:r>
            <a:endParaRPr lang="en-US" sz="13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p>
            <a:pPr algn="just">
              <a:lnSpc>
                <a:spcPct val="107000"/>
              </a:lnSpc>
              <a:spcAft>
                <a:spcPts val="800"/>
              </a:spcAft>
            </a:pPr>
            <a:r>
              <a:rPr lang="en-US" sz="13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I once unexpectedly met Sir George at an airport who asked, “where is your PAHO pin,” It went from my bag to my lapel in 10 seconds. The greatest lesson was his response, “it is part of your identity – always wear it.” Lesson learned.  Working with Dr Carissa Etienne brought a very human spiritual identity, giving our best in good and trying times, and never alone</a:t>
            </a:r>
            <a:endParaRPr lang="es-PA" sz="13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565146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D844C105-A9B3-BA73-B9ED-A5F67314EF09}"/>
              </a:ext>
            </a:extLst>
          </p:cNvPr>
          <p:cNvSpPr/>
          <p:nvPr/>
        </p:nvSpPr>
        <p:spPr>
          <a:xfrm>
            <a:off x="1558732" y="706170"/>
            <a:ext cx="9376361" cy="5731375"/>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4" name="Título 3">
            <a:extLst>
              <a:ext uri="{FF2B5EF4-FFF2-40B4-BE49-F238E27FC236}">
                <a16:creationId xmlns:a16="http://schemas.microsoft.com/office/drawing/2014/main" id="{004594DD-5522-EA56-4F32-61D33A1AF850}"/>
              </a:ext>
            </a:extLst>
          </p:cNvPr>
          <p:cNvSpPr>
            <a:spLocks noGrp="1"/>
          </p:cNvSpPr>
          <p:nvPr>
            <p:ph type="title"/>
          </p:nvPr>
        </p:nvSpPr>
        <p:spPr>
          <a:xfrm>
            <a:off x="1558731" y="746554"/>
            <a:ext cx="9376361" cy="842573"/>
          </a:xfrm>
          <a:noFill/>
        </p:spPr>
        <p:txBody>
          <a:bodyPr>
            <a:normAutofit fontScale="90000"/>
          </a:bodyPr>
          <a:lstStyle/>
          <a:p>
            <a:pPr algn="ctr"/>
            <a:r>
              <a:rPr lang="en-US" sz="3200" dirty="0">
                <a:solidFill>
                  <a:schemeClr val="accent1">
                    <a:lumMod val="50000"/>
                  </a:schemeClr>
                </a:solidFill>
                <a:latin typeface="Broadway" panose="04040905080B02020502" pitchFamily="82" charset="0"/>
              </a:rPr>
              <a:t>Things we remember from our days at PAHO</a:t>
            </a:r>
            <a:br>
              <a:rPr lang="en-US" sz="3200" dirty="0">
                <a:solidFill>
                  <a:schemeClr val="accent1">
                    <a:lumMod val="50000"/>
                  </a:schemeClr>
                </a:solidFill>
                <a:latin typeface="Broadway" panose="04040905080B02020502" pitchFamily="82" charset="0"/>
              </a:rPr>
            </a:br>
            <a:r>
              <a:rPr lang="en-US" sz="3200" dirty="0">
                <a:solidFill>
                  <a:schemeClr val="accent1">
                    <a:lumMod val="50000"/>
                  </a:schemeClr>
                </a:solidFill>
                <a:latin typeface="Broadway" panose="04040905080B02020502" pitchFamily="82" charset="0"/>
              </a:rPr>
              <a:t>Believe it or not</a:t>
            </a:r>
            <a:endParaRPr lang="es-PA" sz="3200" dirty="0">
              <a:solidFill>
                <a:schemeClr val="accent1">
                  <a:lumMod val="50000"/>
                </a:schemeClr>
              </a:solidFill>
              <a:latin typeface="Broadway" panose="04040905080B02020502" pitchFamily="82" charset="0"/>
            </a:endParaRPr>
          </a:p>
        </p:txBody>
      </p:sp>
      <p:pic>
        <p:nvPicPr>
          <p:cNvPr id="5" name="Imagen 4">
            <a:extLst>
              <a:ext uri="{FF2B5EF4-FFF2-40B4-BE49-F238E27FC236}">
                <a16:creationId xmlns:a16="http://schemas.microsoft.com/office/drawing/2014/main" id="{4E7CECE8-7284-A742-0ED6-98A4027B0B6D}"/>
              </a:ext>
            </a:extLst>
          </p:cNvPr>
          <p:cNvPicPr>
            <a:picLocks noChangeAspect="1"/>
          </p:cNvPicPr>
          <p:nvPr/>
        </p:nvPicPr>
        <p:blipFill>
          <a:blip r:embed="rId2"/>
          <a:stretch>
            <a:fillRect/>
          </a:stretch>
        </p:blipFill>
        <p:spPr>
          <a:xfrm>
            <a:off x="1898957" y="3881443"/>
            <a:ext cx="2126940" cy="2246769"/>
          </a:xfrm>
          <a:prstGeom prst="rect">
            <a:avLst/>
          </a:prstGeom>
          <a:ln w="88900" cmpd="thickThin">
            <a:solidFill>
              <a:schemeClr val="accent1">
                <a:shade val="50000"/>
              </a:schemeClr>
            </a:solidFill>
          </a:ln>
        </p:spPr>
      </p:pic>
      <p:sp>
        <p:nvSpPr>
          <p:cNvPr id="7" name="CuadroTexto 6">
            <a:extLst>
              <a:ext uri="{FF2B5EF4-FFF2-40B4-BE49-F238E27FC236}">
                <a16:creationId xmlns:a16="http://schemas.microsoft.com/office/drawing/2014/main" id="{637B58EA-D56D-887D-328D-8AC6E81FB184}"/>
              </a:ext>
            </a:extLst>
          </p:cNvPr>
          <p:cNvSpPr txBox="1"/>
          <p:nvPr/>
        </p:nvSpPr>
        <p:spPr>
          <a:xfrm>
            <a:off x="4177964" y="3851083"/>
            <a:ext cx="6318280" cy="2246769"/>
          </a:xfrm>
          <a:prstGeom prst="rect">
            <a:avLst/>
          </a:prstGeom>
          <a:noFill/>
        </p:spPr>
        <p:txBody>
          <a:bodyPr wrap="square">
            <a:spAutoFit/>
          </a:bodyPr>
          <a:lstStyle/>
          <a:p>
            <a:pPr algn="just"/>
            <a:r>
              <a:rPr lang="es-419" sz="1400" dirty="0">
                <a:solidFill>
                  <a:srgbClr val="000000"/>
                </a:solidFill>
                <a:effectLst/>
                <a:latin typeface="Verdana" panose="020B0604030504040204" pitchFamily="34" charset="0"/>
                <a:ea typeface="Verdana" panose="020B0604030504040204" pitchFamily="34" charset="0"/>
              </a:rPr>
              <a:t>A un año de haber ingresado a la PWR-México, tuve la oportunidad de experimentar vivencialmente el rol de la OPS/OMS a nivel internacional, en el desastre natural del “Terremoto de 1985”. </a:t>
            </a:r>
          </a:p>
          <a:p>
            <a:pPr algn="just"/>
            <a:endParaRPr lang="es-419" sz="1400" dirty="0">
              <a:solidFill>
                <a:srgbClr val="000000"/>
              </a:solidFill>
              <a:latin typeface="Verdana" panose="020B0604030504040204" pitchFamily="34" charset="0"/>
              <a:ea typeface="Verdana" panose="020B0604030504040204" pitchFamily="34" charset="0"/>
            </a:endParaRPr>
          </a:p>
          <a:p>
            <a:pPr algn="just"/>
            <a:r>
              <a:rPr lang="es-419" sz="1400" dirty="0">
                <a:solidFill>
                  <a:srgbClr val="000000"/>
                </a:solidFill>
                <a:effectLst/>
                <a:latin typeface="Verdana" panose="020B0604030504040204" pitchFamily="34" charset="0"/>
                <a:ea typeface="Verdana" panose="020B0604030504040204" pitchFamily="34" charset="0"/>
              </a:rPr>
              <a:t>La coordinación para recibir el apoyo internacional, así como intercambiar información sobre situación de familiares de becarios, funcionarios, asesores temporales, etc., se realizaba a través de un </a:t>
            </a:r>
            <a:r>
              <a:rPr lang="es-419" sz="1400" b="1" i="1" dirty="0">
                <a:solidFill>
                  <a:srgbClr val="000000"/>
                </a:solidFill>
                <a:effectLst/>
                <a:latin typeface="Verdana" panose="020B0604030504040204" pitchFamily="34" charset="0"/>
                <a:ea typeface="Verdana" panose="020B0604030504040204" pitchFamily="34" charset="0"/>
              </a:rPr>
              <a:t>Radio de Onda Corta (terremoto net)</a:t>
            </a:r>
            <a:r>
              <a:rPr lang="es-419" sz="1400" dirty="0">
                <a:solidFill>
                  <a:srgbClr val="000000"/>
                </a:solidFill>
                <a:effectLst/>
                <a:latin typeface="Verdana" panose="020B0604030504040204" pitchFamily="34" charset="0"/>
                <a:ea typeface="Verdana" panose="020B0604030504040204" pitchFamily="34" charset="0"/>
              </a:rPr>
              <a:t> cuya transmisión funcionaba solamente en la azotea del edificio de 12 pisos (Violeta Mata).</a:t>
            </a:r>
            <a:endParaRPr lang="es-PA" sz="1400" dirty="0">
              <a:latin typeface="Verdana" panose="020B0604030504040204" pitchFamily="34" charset="0"/>
              <a:ea typeface="Verdana" panose="020B0604030504040204" pitchFamily="34" charset="0"/>
            </a:endParaRPr>
          </a:p>
        </p:txBody>
      </p:sp>
      <p:sp>
        <p:nvSpPr>
          <p:cNvPr id="9" name="CuadroTexto 8">
            <a:extLst>
              <a:ext uri="{FF2B5EF4-FFF2-40B4-BE49-F238E27FC236}">
                <a16:creationId xmlns:a16="http://schemas.microsoft.com/office/drawing/2014/main" id="{B4B0A563-B65C-EE0F-92C1-C68AB1E06FB8}"/>
              </a:ext>
            </a:extLst>
          </p:cNvPr>
          <p:cNvSpPr txBox="1"/>
          <p:nvPr/>
        </p:nvSpPr>
        <p:spPr>
          <a:xfrm>
            <a:off x="1730963" y="1877310"/>
            <a:ext cx="5813408" cy="1685590"/>
          </a:xfrm>
          <a:prstGeom prst="rect">
            <a:avLst/>
          </a:prstGeom>
          <a:noFill/>
        </p:spPr>
        <p:txBody>
          <a:bodyPr wrap="square">
            <a:spAutoFit/>
          </a:bodyPr>
          <a:lstStyle/>
          <a:p>
            <a:pPr algn="just">
              <a:lnSpc>
                <a:spcPct val="107000"/>
              </a:lnSpc>
              <a:spcAft>
                <a:spcPts val="800"/>
              </a:spcAft>
            </a:pPr>
            <a:r>
              <a:rPr lang="en-US" sz="14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Once, working in the hinterlands of Guyana, our Ministry of Health and PAHO health team including me as PWR, met a woman who urgently needed an emergency Caesarian section.  Since the nearest hospital was too far, we took her to a small district community health center and as I was still quite fresh from my clinical Ob/Gyn specialty, I performed her C-section (Sumedha Mona Khanna).  </a:t>
            </a:r>
            <a:endParaRPr lang="es-PA" sz="1400"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10" name="Imagen 9">
            <a:extLst>
              <a:ext uri="{FF2B5EF4-FFF2-40B4-BE49-F238E27FC236}">
                <a16:creationId xmlns:a16="http://schemas.microsoft.com/office/drawing/2014/main" id="{AF055E8B-9447-AA62-C05F-0DED194F4C43}"/>
              </a:ext>
            </a:extLst>
          </p:cNvPr>
          <p:cNvPicPr>
            <a:picLocks noChangeAspect="1"/>
          </p:cNvPicPr>
          <p:nvPr/>
        </p:nvPicPr>
        <p:blipFill>
          <a:blip r:embed="rId3"/>
          <a:stretch>
            <a:fillRect/>
          </a:stretch>
        </p:blipFill>
        <p:spPr>
          <a:xfrm>
            <a:off x="7716602" y="1816680"/>
            <a:ext cx="2549236" cy="1916869"/>
          </a:xfrm>
          <a:prstGeom prst="rect">
            <a:avLst/>
          </a:prstGeom>
          <a:ln w="88900" cmpd="thickThin">
            <a:solidFill>
              <a:schemeClr val="accent1">
                <a:shade val="50000"/>
              </a:schemeClr>
            </a:solidFill>
          </a:ln>
        </p:spPr>
      </p:pic>
    </p:spTree>
    <p:extLst>
      <p:ext uri="{BB962C8B-B14F-4D97-AF65-F5344CB8AC3E}">
        <p14:creationId xmlns:p14="http://schemas.microsoft.com/office/powerpoint/2010/main" val="439079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D844C105-A9B3-BA73-B9ED-A5F67314EF09}"/>
              </a:ext>
            </a:extLst>
          </p:cNvPr>
          <p:cNvSpPr/>
          <p:nvPr/>
        </p:nvSpPr>
        <p:spPr>
          <a:xfrm>
            <a:off x="1558731" y="712595"/>
            <a:ext cx="9376361" cy="5731375"/>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4" name="Título 3">
            <a:extLst>
              <a:ext uri="{FF2B5EF4-FFF2-40B4-BE49-F238E27FC236}">
                <a16:creationId xmlns:a16="http://schemas.microsoft.com/office/drawing/2014/main" id="{004594DD-5522-EA56-4F32-61D33A1AF850}"/>
              </a:ext>
            </a:extLst>
          </p:cNvPr>
          <p:cNvSpPr>
            <a:spLocks noGrp="1"/>
          </p:cNvSpPr>
          <p:nvPr>
            <p:ph type="title"/>
          </p:nvPr>
        </p:nvSpPr>
        <p:spPr>
          <a:xfrm>
            <a:off x="1558731" y="746554"/>
            <a:ext cx="9376361" cy="842573"/>
          </a:xfrm>
          <a:noFill/>
        </p:spPr>
        <p:txBody>
          <a:bodyPr>
            <a:normAutofit fontScale="90000"/>
          </a:bodyPr>
          <a:lstStyle/>
          <a:p>
            <a:pPr algn="ctr"/>
            <a:r>
              <a:rPr lang="en-US" sz="3200" dirty="0">
                <a:solidFill>
                  <a:schemeClr val="accent1">
                    <a:lumMod val="50000"/>
                  </a:schemeClr>
                </a:solidFill>
                <a:latin typeface="Broadway" panose="04040905080B02020502" pitchFamily="82" charset="0"/>
              </a:rPr>
              <a:t>Things we remember from our days at PAHO</a:t>
            </a:r>
            <a:br>
              <a:rPr lang="en-US" sz="3200" dirty="0">
                <a:solidFill>
                  <a:schemeClr val="accent1">
                    <a:lumMod val="50000"/>
                  </a:schemeClr>
                </a:solidFill>
                <a:latin typeface="Broadway" panose="04040905080B02020502" pitchFamily="82" charset="0"/>
              </a:rPr>
            </a:br>
            <a:r>
              <a:rPr lang="en-US" sz="3200" dirty="0">
                <a:solidFill>
                  <a:schemeClr val="accent1">
                    <a:lumMod val="50000"/>
                  </a:schemeClr>
                </a:solidFill>
                <a:latin typeface="Broadway" panose="04040905080B02020502" pitchFamily="82" charset="0"/>
              </a:rPr>
              <a:t>Believe it or not</a:t>
            </a:r>
            <a:endParaRPr lang="es-PA" sz="3200" dirty="0">
              <a:solidFill>
                <a:schemeClr val="accent1">
                  <a:lumMod val="50000"/>
                </a:schemeClr>
              </a:solidFill>
              <a:latin typeface="Broadway" panose="04040905080B02020502" pitchFamily="82" charset="0"/>
            </a:endParaRPr>
          </a:p>
        </p:txBody>
      </p:sp>
      <p:sp>
        <p:nvSpPr>
          <p:cNvPr id="7" name="CuadroTexto 6">
            <a:extLst>
              <a:ext uri="{FF2B5EF4-FFF2-40B4-BE49-F238E27FC236}">
                <a16:creationId xmlns:a16="http://schemas.microsoft.com/office/drawing/2014/main" id="{637B58EA-D56D-887D-328D-8AC6E81FB184}"/>
              </a:ext>
            </a:extLst>
          </p:cNvPr>
          <p:cNvSpPr txBox="1"/>
          <p:nvPr/>
        </p:nvSpPr>
        <p:spPr>
          <a:xfrm>
            <a:off x="4341092" y="4002019"/>
            <a:ext cx="6145916" cy="1384995"/>
          </a:xfrm>
          <a:prstGeom prst="rect">
            <a:avLst/>
          </a:prstGeom>
          <a:noFill/>
        </p:spPr>
        <p:txBody>
          <a:bodyPr wrap="square">
            <a:spAutoFit/>
          </a:bodyPr>
          <a:lstStyle/>
          <a:p>
            <a:pPr algn="just"/>
            <a:r>
              <a:rPr lang="en-US" sz="1400" dirty="0">
                <a:solidFill>
                  <a:srgbClr val="000000"/>
                </a:solidFill>
                <a:effectLst/>
                <a:latin typeface="Verdana" panose="020B0604030504040204" pitchFamily="34" charset="0"/>
                <a:ea typeface="Verdana" panose="020B0604030504040204" pitchFamily="34" charset="0"/>
              </a:rPr>
              <a:t>Coordinating the US/Mexico Border Office, with thanks for grant funds, we were able to work with families grieving the loss of members killed by violence. </a:t>
            </a:r>
          </a:p>
          <a:p>
            <a:pPr algn="just"/>
            <a:endParaRPr lang="en-US" sz="1400" dirty="0">
              <a:solidFill>
                <a:srgbClr val="000000"/>
              </a:solidFill>
              <a:latin typeface="Verdana" panose="020B0604030504040204" pitchFamily="34" charset="0"/>
              <a:ea typeface="Verdana" panose="020B0604030504040204" pitchFamily="34" charset="0"/>
            </a:endParaRPr>
          </a:p>
          <a:p>
            <a:pPr algn="just"/>
            <a:r>
              <a:rPr lang="en-US" sz="1400" dirty="0">
                <a:solidFill>
                  <a:srgbClr val="000000"/>
                </a:solidFill>
                <a:effectLst/>
                <a:latin typeface="Verdana" panose="020B0604030504040204" pitchFamily="34" charset="0"/>
                <a:ea typeface="Verdana" panose="020B0604030504040204" pitchFamily="34" charset="0"/>
              </a:rPr>
              <a:t>Children were engaged in arts and crafts exhibited at community centers (Maria Teresa Cerqueira).</a:t>
            </a:r>
            <a:endParaRPr lang="es-PA" sz="1400" dirty="0">
              <a:latin typeface="Verdana" panose="020B0604030504040204" pitchFamily="34" charset="0"/>
              <a:ea typeface="Verdana" panose="020B0604030504040204" pitchFamily="34" charset="0"/>
            </a:endParaRPr>
          </a:p>
        </p:txBody>
      </p:sp>
      <p:sp>
        <p:nvSpPr>
          <p:cNvPr id="9" name="CuadroTexto 8">
            <a:extLst>
              <a:ext uri="{FF2B5EF4-FFF2-40B4-BE49-F238E27FC236}">
                <a16:creationId xmlns:a16="http://schemas.microsoft.com/office/drawing/2014/main" id="{B4B0A563-B65C-EE0F-92C1-C68AB1E06FB8}"/>
              </a:ext>
            </a:extLst>
          </p:cNvPr>
          <p:cNvSpPr txBox="1"/>
          <p:nvPr/>
        </p:nvSpPr>
        <p:spPr>
          <a:xfrm>
            <a:off x="2021457" y="2017147"/>
            <a:ext cx="5852092" cy="1096647"/>
          </a:xfrm>
          <a:prstGeom prst="rect">
            <a:avLst/>
          </a:prstGeom>
          <a:noFill/>
        </p:spPr>
        <p:txBody>
          <a:bodyPr wrap="square">
            <a:spAutoFit/>
          </a:bodyPr>
          <a:lstStyle/>
          <a:p>
            <a:pPr algn="just">
              <a:lnSpc>
                <a:spcPct val="107000"/>
              </a:lnSpc>
              <a:spcAft>
                <a:spcPts val="800"/>
              </a:spcAft>
            </a:pPr>
            <a:r>
              <a:rPr lang="en-US" sz="14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In Oct. 1973 in the Health Statistics Department, I verified mortality sheets of 26-28 member countries summing deaths vertically by cause and horizontally by age and sex.</a:t>
            </a:r>
          </a:p>
          <a:p>
            <a:pPr algn="just">
              <a:lnSpc>
                <a:spcPct val="107000"/>
              </a:lnSpc>
              <a:spcAft>
                <a:spcPts val="800"/>
              </a:spcAft>
            </a:pPr>
            <a:r>
              <a:rPr lang="en-US" sz="1400" dirty="0">
                <a:solidFill>
                  <a:srgbClr val="000000"/>
                </a:solidFill>
                <a:latin typeface="Verdana" panose="020B0604030504040204" pitchFamily="34" charset="0"/>
                <a:ea typeface="Verdana" panose="020B0604030504040204" pitchFamily="34" charset="0"/>
                <a:cs typeface="Times New Roman" panose="02020603050405020304" pitchFamily="18" charset="0"/>
              </a:rPr>
              <a:t>W</a:t>
            </a:r>
            <a:r>
              <a:rPr lang="en-US" sz="14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ithout a calculator! (Tom Yerg). </a:t>
            </a:r>
          </a:p>
        </p:txBody>
      </p:sp>
      <p:pic>
        <p:nvPicPr>
          <p:cNvPr id="2" name="Imagen 1">
            <a:extLst>
              <a:ext uri="{FF2B5EF4-FFF2-40B4-BE49-F238E27FC236}">
                <a16:creationId xmlns:a16="http://schemas.microsoft.com/office/drawing/2014/main" id="{E74F2A05-CDDC-3537-4076-45511FCB5299}"/>
              </a:ext>
            </a:extLst>
          </p:cNvPr>
          <p:cNvPicPr>
            <a:picLocks noChangeAspect="1"/>
          </p:cNvPicPr>
          <p:nvPr/>
        </p:nvPicPr>
        <p:blipFill>
          <a:blip r:embed="rId2"/>
          <a:stretch>
            <a:fillRect/>
          </a:stretch>
        </p:blipFill>
        <p:spPr>
          <a:xfrm>
            <a:off x="8312727" y="1791921"/>
            <a:ext cx="1857816" cy="1786362"/>
          </a:xfrm>
          <a:prstGeom prst="rect">
            <a:avLst/>
          </a:prstGeom>
          <a:ln w="88900" cmpd="thickThin">
            <a:solidFill>
              <a:schemeClr val="accent1"/>
            </a:solidFill>
          </a:ln>
        </p:spPr>
      </p:pic>
      <p:pic>
        <p:nvPicPr>
          <p:cNvPr id="8" name="Imagen 7">
            <a:extLst>
              <a:ext uri="{FF2B5EF4-FFF2-40B4-BE49-F238E27FC236}">
                <a16:creationId xmlns:a16="http://schemas.microsoft.com/office/drawing/2014/main" id="{4577637E-A053-9DD7-3600-1648200A09CB}"/>
              </a:ext>
            </a:extLst>
          </p:cNvPr>
          <p:cNvPicPr>
            <a:picLocks noChangeAspect="1"/>
          </p:cNvPicPr>
          <p:nvPr/>
        </p:nvPicPr>
        <p:blipFill>
          <a:blip r:embed="rId3"/>
          <a:stretch>
            <a:fillRect/>
          </a:stretch>
        </p:blipFill>
        <p:spPr>
          <a:xfrm>
            <a:off x="2223503" y="3897267"/>
            <a:ext cx="1840497" cy="2246733"/>
          </a:xfrm>
          <a:prstGeom prst="rect">
            <a:avLst/>
          </a:prstGeom>
          <a:ln w="88900" cmpd="thickThin">
            <a:solidFill>
              <a:schemeClr val="accent5">
                <a:lumMod val="75000"/>
              </a:schemeClr>
            </a:solidFill>
          </a:ln>
        </p:spPr>
      </p:pic>
    </p:spTree>
    <p:extLst>
      <p:ext uri="{BB962C8B-B14F-4D97-AF65-F5344CB8AC3E}">
        <p14:creationId xmlns:p14="http://schemas.microsoft.com/office/powerpoint/2010/main" val="4164821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5F0E698D-7C3E-8338-A3D8-EE917D35E2CB}"/>
              </a:ext>
            </a:extLst>
          </p:cNvPr>
          <p:cNvSpPr/>
          <p:nvPr/>
        </p:nvSpPr>
        <p:spPr>
          <a:xfrm>
            <a:off x="1199072" y="1328468"/>
            <a:ext cx="9661585" cy="4597879"/>
          </a:xfrm>
          <a:prstGeom prst="rect">
            <a:avLst/>
          </a:prstGeom>
          <a:solidFill>
            <a:schemeClr val="accent5">
              <a:lumMod val="40000"/>
              <a:lumOff val="60000"/>
            </a:schemeClr>
          </a:solid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2" name="Título 1">
            <a:extLst>
              <a:ext uri="{FF2B5EF4-FFF2-40B4-BE49-F238E27FC236}">
                <a16:creationId xmlns:a16="http://schemas.microsoft.com/office/drawing/2014/main" id="{AEFD3826-72B1-CFE5-01A7-7A30CF8FE7DB}"/>
              </a:ext>
            </a:extLst>
          </p:cNvPr>
          <p:cNvSpPr>
            <a:spLocks noGrp="1"/>
          </p:cNvSpPr>
          <p:nvPr>
            <p:ph type="title"/>
          </p:nvPr>
        </p:nvSpPr>
        <p:spPr>
          <a:xfrm>
            <a:off x="1206979" y="304740"/>
            <a:ext cx="9625642" cy="963343"/>
          </a:xfrm>
          <a:noFill/>
        </p:spPr>
        <p:txBody>
          <a:bodyPr>
            <a:normAutofit/>
          </a:bodyPr>
          <a:lstStyle/>
          <a:p>
            <a:pPr algn="ctr"/>
            <a:r>
              <a:rPr lang="en-US" sz="2900" dirty="0">
                <a:solidFill>
                  <a:schemeClr val="accent1">
                    <a:lumMod val="50000"/>
                  </a:schemeClr>
                </a:solidFill>
                <a:latin typeface="Broadway" panose="04040905080B02020502" pitchFamily="82" charset="0"/>
              </a:rPr>
              <a:t>Things we remember from our days at PAHO</a:t>
            </a:r>
            <a:br>
              <a:rPr lang="en-US" sz="2900" dirty="0">
                <a:solidFill>
                  <a:schemeClr val="accent1">
                    <a:lumMod val="50000"/>
                  </a:schemeClr>
                </a:solidFill>
                <a:latin typeface="Broadway" panose="04040905080B02020502" pitchFamily="82" charset="0"/>
              </a:rPr>
            </a:br>
            <a:r>
              <a:rPr lang="en-US" sz="2900" dirty="0">
                <a:solidFill>
                  <a:schemeClr val="accent1">
                    <a:lumMod val="50000"/>
                  </a:schemeClr>
                </a:solidFill>
                <a:latin typeface="Broadway" panose="04040905080B02020502" pitchFamily="82" charset="0"/>
              </a:rPr>
              <a:t>Believe it or not</a:t>
            </a:r>
            <a:endParaRPr lang="es-PA" sz="2900" dirty="0"/>
          </a:p>
        </p:txBody>
      </p:sp>
      <p:sp>
        <p:nvSpPr>
          <p:cNvPr id="3" name="Marcador de contenido 2">
            <a:extLst>
              <a:ext uri="{FF2B5EF4-FFF2-40B4-BE49-F238E27FC236}">
                <a16:creationId xmlns:a16="http://schemas.microsoft.com/office/drawing/2014/main" id="{8E3F63FE-50BE-03AB-154D-953EEF79BC32}"/>
              </a:ext>
            </a:extLst>
          </p:cNvPr>
          <p:cNvSpPr>
            <a:spLocks noGrp="1"/>
          </p:cNvSpPr>
          <p:nvPr>
            <p:ph sz="half" idx="1"/>
          </p:nvPr>
        </p:nvSpPr>
        <p:spPr>
          <a:xfrm>
            <a:off x="1535502" y="1825625"/>
            <a:ext cx="4484298" cy="3703907"/>
          </a:xfrm>
          <a:noFill/>
        </p:spPr>
        <p:txBody>
          <a:bodyPr>
            <a:normAutofit fontScale="62500" lnSpcReduction="20000"/>
          </a:bodyPr>
          <a:lstStyle/>
          <a:p>
            <a:pPr marL="0" indent="0" algn="ctr">
              <a:buNone/>
            </a:pPr>
            <a:r>
              <a:rPr lang="es-MX"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Gloria Coe</a:t>
            </a:r>
          </a:p>
          <a:p>
            <a:pPr marL="0" indent="0" algn="ctr">
              <a:buNone/>
            </a:pPr>
            <a:r>
              <a:rPr lang="es-MX"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Gloria Silvestre Khokhar</a:t>
            </a:r>
          </a:p>
          <a:p>
            <a:pPr marL="0" indent="0" algn="ctr">
              <a:buNone/>
            </a:pPr>
            <a:r>
              <a:rPr lang="es-MX"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Clarkson Parker</a:t>
            </a:r>
          </a:p>
          <a:p>
            <a:pPr marL="0" indent="0" algn="ctr">
              <a:buNone/>
            </a:pPr>
            <a:r>
              <a:rPr lang="es-MX"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Magda C. Rodríguez</a:t>
            </a:r>
          </a:p>
          <a:p>
            <a:pPr marL="0" indent="0" algn="ctr">
              <a:buNone/>
            </a:pPr>
            <a:r>
              <a:rPr lang="es-MX"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Mena Carto</a:t>
            </a:r>
          </a:p>
          <a:p>
            <a:pPr marL="0" indent="0" algn="ctr">
              <a:buNone/>
            </a:pPr>
            <a:r>
              <a:rPr lang="es-MX"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Christian Darras</a:t>
            </a:r>
          </a:p>
          <a:p>
            <a:pPr marL="0" indent="0" algn="ctr">
              <a:buNone/>
            </a:pPr>
            <a:r>
              <a:rPr lang="es-MX"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Mirta Roses</a:t>
            </a:r>
          </a:p>
          <a:p>
            <a:pPr marL="0" indent="0" algn="ctr">
              <a:buNone/>
            </a:pPr>
            <a:r>
              <a:rPr lang="es-MX"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Juan Manuel Sotelo</a:t>
            </a:r>
          </a:p>
          <a:p>
            <a:pPr marL="0" indent="0" algn="ctr">
              <a:buNone/>
            </a:pPr>
            <a:r>
              <a:rPr lang="es-MX"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Enrique Fefer</a:t>
            </a:r>
          </a:p>
          <a:p>
            <a:pPr marL="0" indent="0" algn="ctr">
              <a:buNone/>
            </a:pPr>
            <a:r>
              <a:rPr lang="es-MX"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Helena Restrepo Espinoza</a:t>
            </a:r>
          </a:p>
          <a:p>
            <a:pPr marL="0" indent="0" algn="ctr">
              <a:buNone/>
            </a:pPr>
            <a:r>
              <a:rPr lang="es-MX"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Carlos Bobba Bonatti </a:t>
            </a:r>
          </a:p>
          <a:p>
            <a:pPr marL="0" indent="0" algn="ctr">
              <a:buNone/>
            </a:pPr>
            <a:endParaRPr lang="es-MX"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a:p>
            <a:endParaRPr lang="es-PA" dirty="0"/>
          </a:p>
        </p:txBody>
      </p:sp>
      <p:sp>
        <p:nvSpPr>
          <p:cNvPr id="4" name="Marcador de contenido 3">
            <a:extLst>
              <a:ext uri="{FF2B5EF4-FFF2-40B4-BE49-F238E27FC236}">
                <a16:creationId xmlns:a16="http://schemas.microsoft.com/office/drawing/2014/main" id="{7DE29F8F-E778-9A47-52DF-3622F18961B2}"/>
              </a:ext>
            </a:extLst>
          </p:cNvPr>
          <p:cNvSpPr>
            <a:spLocks noGrp="1"/>
          </p:cNvSpPr>
          <p:nvPr>
            <p:ph sz="half" idx="2"/>
          </p:nvPr>
        </p:nvSpPr>
        <p:spPr>
          <a:xfrm>
            <a:off x="6172200" y="1825625"/>
            <a:ext cx="3661913" cy="3703907"/>
          </a:xfrm>
          <a:noFill/>
        </p:spPr>
        <p:txBody>
          <a:bodyPr>
            <a:normAutofit fontScale="62500" lnSpcReduction="20000"/>
          </a:bodyPr>
          <a:lstStyle/>
          <a:p>
            <a:pPr marL="0" indent="0" algn="ctr">
              <a:buNone/>
            </a:pPr>
            <a:r>
              <a:rPr lang="es-MX"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Gina Watson</a:t>
            </a:r>
          </a:p>
          <a:p>
            <a:pPr marL="0" indent="0" algn="ctr">
              <a:buNone/>
            </a:pPr>
            <a:r>
              <a:rPr lang="es-MX"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Martha Peláez</a:t>
            </a:r>
          </a:p>
          <a:p>
            <a:pPr marL="0" indent="0" algn="ctr">
              <a:buNone/>
            </a:pPr>
            <a:r>
              <a:rPr lang="es-MX"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Gina Watson</a:t>
            </a:r>
          </a:p>
          <a:p>
            <a:pPr marL="0" indent="0" algn="ctr">
              <a:buNone/>
            </a:pPr>
            <a:r>
              <a:rPr lang="es-MX"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Katherine Cocco</a:t>
            </a:r>
          </a:p>
          <a:p>
            <a:pPr marL="0" indent="0" algn="ctr">
              <a:buNone/>
            </a:pPr>
            <a:r>
              <a:rPr lang="es-MX"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Gloria Morales</a:t>
            </a:r>
          </a:p>
          <a:p>
            <a:pPr marL="0" indent="0" algn="ctr">
              <a:buNone/>
            </a:pPr>
            <a:r>
              <a:rPr lang="es-MX"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Sumedha Khanna</a:t>
            </a:r>
          </a:p>
          <a:p>
            <a:pPr marL="0" indent="0" algn="ctr">
              <a:buNone/>
            </a:pPr>
            <a:r>
              <a:rPr lang="es-MX"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Violeta Mata</a:t>
            </a:r>
          </a:p>
          <a:p>
            <a:pPr marL="0" indent="0" algn="ctr">
              <a:buNone/>
            </a:pPr>
            <a:r>
              <a:rPr lang="es-MX"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Hortensia Saginor</a:t>
            </a:r>
          </a:p>
          <a:p>
            <a:pPr marL="0" indent="0" algn="ctr">
              <a:buNone/>
            </a:pPr>
            <a:r>
              <a:rPr lang="es-MX"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Haidee Olcese</a:t>
            </a:r>
          </a:p>
          <a:p>
            <a:pPr marL="0" indent="0" algn="ctr">
              <a:buNone/>
            </a:pPr>
            <a:r>
              <a:rPr lang="es-MX"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Marilyn Rice</a:t>
            </a:r>
          </a:p>
          <a:p>
            <a:pPr marL="0" indent="0" algn="ctr">
              <a:buNone/>
            </a:pPr>
            <a:r>
              <a:rPr lang="es-MX"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María Mercedes Rodríguez</a:t>
            </a:r>
          </a:p>
          <a:p>
            <a:pPr marL="0" indent="0" algn="ctr">
              <a:buNone/>
            </a:pPr>
            <a:endParaRPr lang="es-MX" b="1" dirty="0">
              <a:solidFill>
                <a:schemeClr val="accent1">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a:p>
            <a:endParaRPr lang="es-PA" dirty="0"/>
          </a:p>
        </p:txBody>
      </p:sp>
      <p:sp>
        <p:nvSpPr>
          <p:cNvPr id="7" name="CuadroTexto 6">
            <a:extLst>
              <a:ext uri="{FF2B5EF4-FFF2-40B4-BE49-F238E27FC236}">
                <a16:creationId xmlns:a16="http://schemas.microsoft.com/office/drawing/2014/main" id="{114CBD87-FECA-763B-0703-8E9E3A9ED749}"/>
              </a:ext>
            </a:extLst>
          </p:cNvPr>
          <p:cNvSpPr txBox="1"/>
          <p:nvPr/>
        </p:nvSpPr>
        <p:spPr>
          <a:xfrm>
            <a:off x="6604000" y="6026689"/>
            <a:ext cx="4710545" cy="523220"/>
          </a:xfrm>
          <a:prstGeom prst="rect">
            <a:avLst/>
          </a:prstGeom>
          <a:noFill/>
        </p:spPr>
        <p:txBody>
          <a:bodyPr wrap="square">
            <a:spAutoFit/>
          </a:bodyPr>
          <a:lstStyle/>
          <a:p>
            <a:r>
              <a:rPr lang="es-PA" sz="2800" dirty="0">
                <a:solidFill>
                  <a:srgbClr val="00B050"/>
                </a:solidFill>
                <a:latin typeface="Broadway" panose="04040905080B02020502" pitchFamily="82" charset="0"/>
              </a:rPr>
              <a:t>Y comparte la tuya…</a:t>
            </a:r>
          </a:p>
        </p:txBody>
      </p:sp>
    </p:spTree>
    <p:extLst>
      <p:ext uri="{BB962C8B-B14F-4D97-AF65-F5344CB8AC3E}">
        <p14:creationId xmlns:p14="http://schemas.microsoft.com/office/powerpoint/2010/main" val="2966792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D844C105-A9B3-BA73-B9ED-A5F67314EF09}"/>
              </a:ext>
            </a:extLst>
          </p:cNvPr>
          <p:cNvSpPr/>
          <p:nvPr/>
        </p:nvSpPr>
        <p:spPr>
          <a:xfrm>
            <a:off x="1407819" y="353085"/>
            <a:ext cx="9376361" cy="615183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dirty="0"/>
          </a:p>
        </p:txBody>
      </p:sp>
      <p:sp>
        <p:nvSpPr>
          <p:cNvPr id="4" name="Título 3">
            <a:extLst>
              <a:ext uri="{FF2B5EF4-FFF2-40B4-BE49-F238E27FC236}">
                <a16:creationId xmlns:a16="http://schemas.microsoft.com/office/drawing/2014/main" id="{004594DD-5522-EA56-4F32-61D33A1AF850}"/>
              </a:ext>
            </a:extLst>
          </p:cNvPr>
          <p:cNvSpPr>
            <a:spLocks noGrp="1"/>
          </p:cNvSpPr>
          <p:nvPr>
            <p:ph type="title"/>
          </p:nvPr>
        </p:nvSpPr>
        <p:spPr>
          <a:xfrm>
            <a:off x="1407819" y="353085"/>
            <a:ext cx="9376361" cy="842573"/>
          </a:xfrm>
          <a:noFill/>
        </p:spPr>
        <p:txBody>
          <a:bodyPr>
            <a:normAutofit fontScale="90000"/>
          </a:bodyPr>
          <a:lstStyle/>
          <a:p>
            <a:pPr algn="ctr"/>
            <a:r>
              <a:rPr lang="en-US" sz="3200" dirty="0">
                <a:solidFill>
                  <a:schemeClr val="accent1">
                    <a:lumMod val="50000"/>
                  </a:schemeClr>
                </a:solidFill>
                <a:latin typeface="Broadway" panose="04040905080B02020502" pitchFamily="82" charset="0"/>
              </a:rPr>
              <a:t>Things we remember from our days at PAHO</a:t>
            </a:r>
            <a:br>
              <a:rPr lang="en-US" sz="3200" dirty="0">
                <a:solidFill>
                  <a:schemeClr val="accent1">
                    <a:lumMod val="50000"/>
                  </a:schemeClr>
                </a:solidFill>
                <a:latin typeface="Broadway" panose="04040905080B02020502" pitchFamily="82" charset="0"/>
              </a:rPr>
            </a:br>
            <a:r>
              <a:rPr lang="en-US" sz="3200" dirty="0">
                <a:solidFill>
                  <a:schemeClr val="accent1">
                    <a:lumMod val="50000"/>
                  </a:schemeClr>
                </a:solidFill>
                <a:latin typeface="Broadway" panose="04040905080B02020502" pitchFamily="82" charset="0"/>
              </a:rPr>
              <a:t>Believe it or not</a:t>
            </a:r>
            <a:endParaRPr lang="es-PA" sz="3200" dirty="0">
              <a:solidFill>
                <a:schemeClr val="accent1">
                  <a:lumMod val="50000"/>
                </a:schemeClr>
              </a:solidFill>
              <a:latin typeface="Broadway" panose="04040905080B02020502" pitchFamily="82" charset="0"/>
            </a:endParaRPr>
          </a:p>
        </p:txBody>
      </p:sp>
      <p:pic>
        <p:nvPicPr>
          <p:cNvPr id="5" name="Imagen 4">
            <a:extLst>
              <a:ext uri="{FF2B5EF4-FFF2-40B4-BE49-F238E27FC236}">
                <a16:creationId xmlns:a16="http://schemas.microsoft.com/office/drawing/2014/main" id="{FF73C0B1-501E-DF6C-B118-9C1E6E0A7E74}"/>
              </a:ext>
            </a:extLst>
          </p:cNvPr>
          <p:cNvPicPr>
            <a:picLocks noChangeAspect="1"/>
          </p:cNvPicPr>
          <p:nvPr/>
        </p:nvPicPr>
        <p:blipFill>
          <a:blip r:embed="rId2"/>
          <a:stretch>
            <a:fillRect/>
          </a:stretch>
        </p:blipFill>
        <p:spPr>
          <a:xfrm>
            <a:off x="7522777" y="1676156"/>
            <a:ext cx="2655695" cy="1991772"/>
          </a:xfrm>
          <a:prstGeom prst="rect">
            <a:avLst/>
          </a:prstGeom>
          <a:ln w="88900" cmpd="thickThin">
            <a:solidFill>
              <a:schemeClr val="accent5">
                <a:lumMod val="75000"/>
              </a:schemeClr>
            </a:solidFill>
          </a:ln>
        </p:spPr>
      </p:pic>
      <p:pic>
        <p:nvPicPr>
          <p:cNvPr id="7" name="Imagen 6">
            <a:extLst>
              <a:ext uri="{FF2B5EF4-FFF2-40B4-BE49-F238E27FC236}">
                <a16:creationId xmlns:a16="http://schemas.microsoft.com/office/drawing/2014/main" id="{8A8D35EB-F979-4775-F6D5-1E4AF993565C}"/>
              </a:ext>
            </a:extLst>
          </p:cNvPr>
          <p:cNvPicPr>
            <a:picLocks noChangeAspect="1"/>
          </p:cNvPicPr>
          <p:nvPr/>
        </p:nvPicPr>
        <p:blipFill>
          <a:blip r:embed="rId3"/>
          <a:stretch>
            <a:fillRect/>
          </a:stretch>
        </p:blipFill>
        <p:spPr>
          <a:xfrm>
            <a:off x="1809603" y="4236138"/>
            <a:ext cx="2655695" cy="1980057"/>
          </a:xfrm>
          <a:prstGeom prst="rect">
            <a:avLst/>
          </a:prstGeom>
          <a:ln w="88900" cmpd="thickThin">
            <a:solidFill>
              <a:schemeClr val="accent5">
                <a:lumMod val="75000"/>
              </a:schemeClr>
            </a:solidFill>
          </a:ln>
        </p:spPr>
      </p:pic>
      <p:sp>
        <p:nvSpPr>
          <p:cNvPr id="3" name="CuadroTexto 2">
            <a:extLst>
              <a:ext uri="{FF2B5EF4-FFF2-40B4-BE49-F238E27FC236}">
                <a16:creationId xmlns:a16="http://schemas.microsoft.com/office/drawing/2014/main" id="{77C4AA33-0E03-FC5C-197D-573C519E67CD}"/>
              </a:ext>
            </a:extLst>
          </p:cNvPr>
          <p:cNvSpPr txBox="1"/>
          <p:nvPr/>
        </p:nvSpPr>
        <p:spPr>
          <a:xfrm>
            <a:off x="1605730" y="1852038"/>
            <a:ext cx="5719136" cy="1600438"/>
          </a:xfrm>
          <a:prstGeom prst="rect">
            <a:avLst/>
          </a:prstGeom>
          <a:noFill/>
        </p:spPr>
        <p:txBody>
          <a:bodyPr wrap="square">
            <a:spAutoFit/>
          </a:bodyPr>
          <a:lstStyle/>
          <a:p>
            <a:pPr algn="just"/>
            <a:r>
              <a:rPr lang="en-US" sz="1400" dirty="0">
                <a:solidFill>
                  <a:srgbClr val="000000"/>
                </a:solidFill>
                <a:effectLst/>
                <a:latin typeface="Verdana" panose="020B0604030504040204" pitchFamily="34" charset="0"/>
                <a:ea typeface="Verdana" panose="020B0604030504040204" pitchFamily="34" charset="0"/>
              </a:rPr>
              <a:t>Health sells and attracts audiences. </a:t>
            </a:r>
          </a:p>
          <a:p>
            <a:pPr algn="just"/>
            <a:endParaRPr lang="en-US" sz="1400" dirty="0">
              <a:solidFill>
                <a:srgbClr val="000000"/>
              </a:solidFill>
              <a:latin typeface="Verdana" panose="020B0604030504040204" pitchFamily="34" charset="0"/>
              <a:ea typeface="Verdana" panose="020B0604030504040204" pitchFamily="34" charset="0"/>
            </a:endParaRPr>
          </a:p>
          <a:p>
            <a:pPr algn="just"/>
            <a:r>
              <a:rPr lang="en-US" sz="1400" dirty="0">
                <a:solidFill>
                  <a:srgbClr val="000000"/>
                </a:solidFill>
                <a:effectLst/>
                <a:latin typeface="Verdana" panose="020B0604030504040204" pitchFamily="34" charset="0"/>
                <a:ea typeface="Verdana" panose="020B0604030504040204" pitchFamily="34" charset="0"/>
              </a:rPr>
              <a:t>Fascinating to work with 10-12 </a:t>
            </a:r>
            <a:r>
              <a:rPr lang="en-US" sz="1400" dirty="0">
                <a:effectLst/>
                <a:latin typeface="Verdana" panose="020B0604030504040204" pitchFamily="34" charset="0"/>
                <a:ea typeface="Verdana" panose="020B0604030504040204" pitchFamily="34" charset="0"/>
              </a:rPr>
              <a:t>important </a:t>
            </a:r>
            <a:r>
              <a:rPr lang="en-US" sz="1400" dirty="0">
                <a:effectLst/>
                <a:latin typeface="Verdana" panose="020B0604030504040204" pitchFamily="34" charset="0"/>
                <a:ea typeface="Verdana" panose="020B0604030504040204" pitchFamily="34" charset="0"/>
                <a:cs typeface="Times New Roman" panose="02020603050405020304" pitchFamily="18" charset="0"/>
              </a:rPr>
              <a:t>Latin</a:t>
            </a:r>
            <a:r>
              <a:rPr lang="en-US" sz="1400" dirty="0">
                <a:effectLst/>
                <a:latin typeface="Verdana" panose="020B0604030504040204" pitchFamily="34" charset="0"/>
                <a:ea typeface="Verdana" panose="020B0604030504040204" pitchFamily="34" charset="0"/>
              </a:rPr>
              <a:t> American </a:t>
            </a:r>
            <a:r>
              <a:rPr lang="en-US" sz="1400" dirty="0">
                <a:solidFill>
                  <a:srgbClr val="000000"/>
                </a:solidFill>
                <a:effectLst/>
                <a:latin typeface="Verdana" panose="020B0604030504040204" pitchFamily="34" charset="0"/>
                <a:ea typeface="Verdana" panose="020B0604030504040204" pitchFamily="34" charset="0"/>
              </a:rPr>
              <a:t>TV news journalists attending a PAHO &amp; USAID seminar on health journalism and observe their determination to broadcast topics on health rather than on disease, illness and treatment (Gloria Coe).</a:t>
            </a:r>
            <a:endParaRPr lang="es-PA" sz="1400" dirty="0">
              <a:latin typeface="Verdana" panose="020B0604030504040204" pitchFamily="34" charset="0"/>
              <a:ea typeface="Verdana" panose="020B0604030504040204" pitchFamily="34" charset="0"/>
            </a:endParaRPr>
          </a:p>
        </p:txBody>
      </p:sp>
      <p:sp>
        <p:nvSpPr>
          <p:cNvPr id="9" name="CuadroTexto 8">
            <a:extLst>
              <a:ext uri="{FF2B5EF4-FFF2-40B4-BE49-F238E27FC236}">
                <a16:creationId xmlns:a16="http://schemas.microsoft.com/office/drawing/2014/main" id="{66B4E364-8B40-D6E8-E200-6DF384F1E053}"/>
              </a:ext>
            </a:extLst>
          </p:cNvPr>
          <p:cNvSpPr txBox="1"/>
          <p:nvPr/>
        </p:nvSpPr>
        <p:spPr>
          <a:xfrm>
            <a:off x="4680256" y="4172497"/>
            <a:ext cx="5852598" cy="2018694"/>
          </a:xfrm>
          <a:prstGeom prst="rect">
            <a:avLst/>
          </a:prstGeom>
          <a:noFill/>
        </p:spPr>
        <p:txBody>
          <a:bodyPr wrap="square">
            <a:spAutoFit/>
          </a:bodyPr>
          <a:lstStyle/>
          <a:p>
            <a:pPr algn="just">
              <a:lnSpc>
                <a:spcPct val="107000"/>
              </a:lnSpc>
              <a:spcAft>
                <a:spcPts val="800"/>
              </a:spcAft>
            </a:pPr>
            <a:r>
              <a:rPr lang="en-US" sz="14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In the old times (maybe 70 and 80's) there used to be a very kind and funny guy working at the mail room. His name was Johnny Walker (Juanito El caminador). As he used to go to Watergate to drop the mail and pick up some mail, he would buy mail stamps to sell from his office. He would not add any charges, he would do it as a favor to the staff! </a:t>
            </a:r>
          </a:p>
          <a:p>
            <a:pPr algn="just">
              <a:lnSpc>
                <a:spcPct val="107000"/>
              </a:lnSpc>
              <a:spcAft>
                <a:spcPts val="800"/>
              </a:spcAft>
            </a:pPr>
            <a:r>
              <a:rPr lang="en-US" sz="14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So nice of Johnny... Those were the times! (Gloria Silvestre Khokhar).</a:t>
            </a:r>
            <a:endParaRPr lang="es-PA" sz="14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458284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D844C105-A9B3-BA73-B9ED-A5F67314EF09}"/>
              </a:ext>
            </a:extLst>
          </p:cNvPr>
          <p:cNvSpPr/>
          <p:nvPr/>
        </p:nvSpPr>
        <p:spPr>
          <a:xfrm>
            <a:off x="1407819" y="353085"/>
            <a:ext cx="9376361" cy="615183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4" name="Título 3">
            <a:extLst>
              <a:ext uri="{FF2B5EF4-FFF2-40B4-BE49-F238E27FC236}">
                <a16:creationId xmlns:a16="http://schemas.microsoft.com/office/drawing/2014/main" id="{004594DD-5522-EA56-4F32-61D33A1AF850}"/>
              </a:ext>
            </a:extLst>
          </p:cNvPr>
          <p:cNvSpPr>
            <a:spLocks noGrp="1"/>
          </p:cNvSpPr>
          <p:nvPr>
            <p:ph type="title"/>
          </p:nvPr>
        </p:nvSpPr>
        <p:spPr>
          <a:xfrm>
            <a:off x="1407819" y="440625"/>
            <a:ext cx="9376361" cy="842573"/>
          </a:xfrm>
          <a:noFill/>
        </p:spPr>
        <p:txBody>
          <a:bodyPr>
            <a:normAutofit fontScale="90000"/>
          </a:bodyPr>
          <a:lstStyle/>
          <a:p>
            <a:pPr algn="ctr"/>
            <a:r>
              <a:rPr lang="en-US" sz="3200" dirty="0">
                <a:solidFill>
                  <a:schemeClr val="accent1">
                    <a:lumMod val="50000"/>
                  </a:schemeClr>
                </a:solidFill>
                <a:latin typeface="Broadway" panose="04040905080B02020502" pitchFamily="82" charset="0"/>
              </a:rPr>
              <a:t>Things we remember from our days at PAHO</a:t>
            </a:r>
            <a:br>
              <a:rPr lang="en-US" sz="3200" dirty="0">
                <a:solidFill>
                  <a:schemeClr val="accent1">
                    <a:lumMod val="50000"/>
                  </a:schemeClr>
                </a:solidFill>
                <a:latin typeface="Broadway" panose="04040905080B02020502" pitchFamily="82" charset="0"/>
              </a:rPr>
            </a:br>
            <a:r>
              <a:rPr lang="en-US" sz="3200" dirty="0">
                <a:solidFill>
                  <a:schemeClr val="accent1">
                    <a:lumMod val="50000"/>
                  </a:schemeClr>
                </a:solidFill>
                <a:latin typeface="Broadway" panose="04040905080B02020502" pitchFamily="82" charset="0"/>
              </a:rPr>
              <a:t>Believe it or not</a:t>
            </a:r>
            <a:endParaRPr lang="es-PA" sz="3200" dirty="0">
              <a:solidFill>
                <a:schemeClr val="accent1">
                  <a:lumMod val="50000"/>
                </a:schemeClr>
              </a:solidFill>
              <a:latin typeface="Broadway" panose="04040905080B02020502" pitchFamily="82" charset="0"/>
            </a:endParaRPr>
          </a:p>
        </p:txBody>
      </p:sp>
      <p:pic>
        <p:nvPicPr>
          <p:cNvPr id="2" name="Imagen 1">
            <a:extLst>
              <a:ext uri="{FF2B5EF4-FFF2-40B4-BE49-F238E27FC236}">
                <a16:creationId xmlns:a16="http://schemas.microsoft.com/office/drawing/2014/main" id="{5D322527-CD3F-A33D-4CC7-DAAC35D0547D}"/>
              </a:ext>
            </a:extLst>
          </p:cNvPr>
          <p:cNvPicPr>
            <a:picLocks noChangeAspect="1"/>
          </p:cNvPicPr>
          <p:nvPr/>
        </p:nvPicPr>
        <p:blipFill>
          <a:blip r:embed="rId2"/>
          <a:stretch>
            <a:fillRect/>
          </a:stretch>
        </p:blipFill>
        <p:spPr>
          <a:xfrm>
            <a:off x="1723457" y="1531026"/>
            <a:ext cx="1851016" cy="2108101"/>
          </a:xfrm>
          <a:prstGeom prst="rect">
            <a:avLst/>
          </a:prstGeom>
          <a:ln w="88900" cmpd="thickThin">
            <a:solidFill>
              <a:schemeClr val="accent5">
                <a:lumMod val="75000"/>
              </a:schemeClr>
            </a:solidFill>
          </a:ln>
        </p:spPr>
      </p:pic>
      <p:sp>
        <p:nvSpPr>
          <p:cNvPr id="5" name="CuadroTexto 4">
            <a:extLst>
              <a:ext uri="{FF2B5EF4-FFF2-40B4-BE49-F238E27FC236}">
                <a16:creationId xmlns:a16="http://schemas.microsoft.com/office/drawing/2014/main" id="{0F9D3511-1239-DBBA-FA38-2F69FCEBAAF7}"/>
              </a:ext>
            </a:extLst>
          </p:cNvPr>
          <p:cNvSpPr txBox="1"/>
          <p:nvPr/>
        </p:nvSpPr>
        <p:spPr>
          <a:xfrm>
            <a:off x="3648364" y="1531026"/>
            <a:ext cx="6705600" cy="1600438"/>
          </a:xfrm>
          <a:prstGeom prst="rect">
            <a:avLst/>
          </a:prstGeom>
          <a:noFill/>
        </p:spPr>
        <p:txBody>
          <a:bodyPr wrap="square">
            <a:spAutoFit/>
          </a:bodyPr>
          <a:lstStyle/>
          <a:p>
            <a:pPr algn="just"/>
            <a:r>
              <a:rPr lang="es-419" sz="1400" dirty="0">
                <a:solidFill>
                  <a:srgbClr val="000000"/>
                </a:solidFill>
                <a:effectLst/>
                <a:latin typeface="Verdana" panose="020B0604030504040204" pitchFamily="34" charset="0"/>
                <a:ea typeface="Verdana" panose="020B0604030504040204" pitchFamily="34" charset="0"/>
              </a:rPr>
              <a:t>En 1982, cuando llegué a trabajar a sede de la OPS, la única mujer de alto nivel era Sumedha Khanna. Al irse ella, solamente quedamos dos, un P4 y un P5. </a:t>
            </a:r>
          </a:p>
          <a:p>
            <a:pPr algn="just"/>
            <a:endParaRPr lang="es-419" sz="1400" dirty="0">
              <a:solidFill>
                <a:srgbClr val="000000"/>
              </a:solidFill>
              <a:latin typeface="Verdana" panose="020B0604030504040204" pitchFamily="34" charset="0"/>
              <a:ea typeface="Verdana" panose="020B0604030504040204" pitchFamily="34" charset="0"/>
            </a:endParaRPr>
          </a:p>
          <a:p>
            <a:pPr algn="just"/>
            <a:r>
              <a:rPr lang="es-419" sz="1400" dirty="0">
                <a:solidFill>
                  <a:srgbClr val="000000"/>
                </a:solidFill>
                <a:effectLst/>
                <a:latin typeface="Verdana" panose="020B0604030504040204" pitchFamily="34" charset="0"/>
                <a:ea typeface="Verdana" panose="020B0604030504040204" pitchFamily="34" charset="0"/>
              </a:rPr>
              <a:t>El ambiente era </a:t>
            </a:r>
            <a:r>
              <a:rPr lang="es-419" sz="1400" dirty="0">
                <a:effectLst/>
                <a:latin typeface="Verdana" panose="020B0604030504040204" pitchFamily="34" charset="0"/>
                <a:ea typeface="Verdana" panose="020B0604030504040204" pitchFamily="34" charset="0"/>
              </a:rPr>
              <a:t>increíblemente </a:t>
            </a:r>
            <a:r>
              <a:rPr lang="es-419" sz="1400" strike="noStrike" dirty="0">
                <a:effectLst/>
                <a:latin typeface="Verdana" panose="020B0604030504040204" pitchFamily="34" charset="0"/>
                <a:ea typeface="Verdana" panose="020B0604030504040204" pitchFamily="34" charset="0"/>
                <a:cs typeface="Times New Roman" panose="02020603050405020304" pitchFamily="18" charset="0"/>
              </a:rPr>
              <a:t>masculino. Uno</a:t>
            </a:r>
            <a:r>
              <a:rPr lang="es-419" sz="1400" dirty="0">
                <a:effectLst/>
                <a:latin typeface="Verdana" panose="020B0604030504040204" pitchFamily="34" charset="0"/>
                <a:ea typeface="Verdana" panose="020B0604030504040204" pitchFamily="34" charset="0"/>
              </a:rPr>
              <a:t> </a:t>
            </a:r>
            <a:r>
              <a:rPr lang="es-419" sz="1400" dirty="0">
                <a:solidFill>
                  <a:srgbClr val="000000"/>
                </a:solidFill>
                <a:effectLst/>
                <a:latin typeface="Verdana" panose="020B0604030504040204" pitchFamily="34" charset="0"/>
                <a:ea typeface="Verdana" panose="020B0604030504040204" pitchFamily="34" charset="0"/>
              </a:rPr>
              <a:t>de los hombres asesores me reclamó por qué, siendo yo una secretaria, le enviaba una nota de carácter técnico (Helena Restrepo Espinoza). </a:t>
            </a:r>
            <a:endParaRPr lang="es-PA" sz="1400" dirty="0">
              <a:latin typeface="Verdana" panose="020B0604030504040204" pitchFamily="34" charset="0"/>
              <a:ea typeface="Verdana" panose="020B0604030504040204" pitchFamily="34" charset="0"/>
            </a:endParaRPr>
          </a:p>
        </p:txBody>
      </p:sp>
      <p:pic>
        <p:nvPicPr>
          <p:cNvPr id="7" name="Imagen 6">
            <a:extLst>
              <a:ext uri="{FF2B5EF4-FFF2-40B4-BE49-F238E27FC236}">
                <a16:creationId xmlns:a16="http://schemas.microsoft.com/office/drawing/2014/main" id="{2A1E8A97-83FD-7FEC-0ED3-618150E9C036}"/>
              </a:ext>
            </a:extLst>
          </p:cNvPr>
          <p:cNvPicPr>
            <a:picLocks noChangeAspect="1"/>
          </p:cNvPicPr>
          <p:nvPr/>
        </p:nvPicPr>
        <p:blipFill>
          <a:blip r:embed="rId3"/>
          <a:stretch>
            <a:fillRect/>
          </a:stretch>
        </p:blipFill>
        <p:spPr>
          <a:xfrm>
            <a:off x="8729718" y="3796556"/>
            <a:ext cx="1624246" cy="2455478"/>
          </a:xfrm>
          <a:prstGeom prst="rect">
            <a:avLst/>
          </a:prstGeom>
          <a:ln w="88900" cmpd="thickThin">
            <a:solidFill>
              <a:schemeClr val="accent5">
                <a:lumMod val="75000"/>
              </a:schemeClr>
            </a:solidFill>
          </a:ln>
        </p:spPr>
      </p:pic>
      <p:sp>
        <p:nvSpPr>
          <p:cNvPr id="9" name="CuadroTexto 8">
            <a:extLst>
              <a:ext uri="{FF2B5EF4-FFF2-40B4-BE49-F238E27FC236}">
                <a16:creationId xmlns:a16="http://schemas.microsoft.com/office/drawing/2014/main" id="{331C567C-9E4A-C9F5-50C3-B236A96E3B00}"/>
              </a:ext>
            </a:extLst>
          </p:cNvPr>
          <p:cNvSpPr txBox="1"/>
          <p:nvPr/>
        </p:nvSpPr>
        <p:spPr>
          <a:xfrm>
            <a:off x="1723457" y="3800578"/>
            <a:ext cx="6801707" cy="2462213"/>
          </a:xfrm>
          <a:prstGeom prst="rect">
            <a:avLst/>
          </a:prstGeom>
          <a:noFill/>
        </p:spPr>
        <p:txBody>
          <a:bodyPr wrap="square">
            <a:spAutoFit/>
          </a:bodyPr>
          <a:lstStyle/>
          <a:p>
            <a:pPr algn="just"/>
            <a:r>
              <a:rPr lang="en-US" sz="1400" dirty="0">
                <a:solidFill>
                  <a:srgbClr val="000000"/>
                </a:solidFill>
                <a:effectLst/>
                <a:latin typeface="Verdana" panose="020B0604030504040204" pitchFamily="34" charset="0"/>
                <a:ea typeface="Verdana" panose="020B0604030504040204" pitchFamily="34" charset="0"/>
              </a:rPr>
              <a:t>Guyana has more undiscovered terrain and is one of the most exotic counties in the world. In 1978, the Guyanese military flew us by helicopter over thick dense forest to see peoples impossible to reach by land. Travelling on Guyana’s Essequibo River in 1978, we were told not to hang our feet over the edge of the boat because the pariah fish would tear the flesh off our bones (Theresa Miller).</a:t>
            </a:r>
          </a:p>
          <a:p>
            <a:pPr algn="just"/>
            <a:endParaRPr lang="en-US" sz="1400" dirty="0">
              <a:solidFill>
                <a:srgbClr val="000000"/>
              </a:solidFill>
              <a:latin typeface="Verdana" panose="020B0604030504040204" pitchFamily="34" charset="0"/>
              <a:ea typeface="Verdana" panose="020B0604030504040204" pitchFamily="34" charset="0"/>
            </a:endParaRPr>
          </a:p>
          <a:p>
            <a:pPr algn="just"/>
            <a:r>
              <a:rPr lang="en-US" sz="1400" dirty="0">
                <a:solidFill>
                  <a:srgbClr val="000000"/>
                </a:solidFill>
                <a:effectLst/>
                <a:latin typeface="Verdana" panose="020B0604030504040204" pitchFamily="34" charset="0"/>
                <a:ea typeface="Verdana" panose="020B0604030504040204" pitchFamily="34" charset="0"/>
              </a:rPr>
              <a:t>In a local hotel in Georgetown, Guyana, the PAHO Team worked day and night for several months in 1978 in a small room without air conditioning to compile findings, use data to make charts, and identify key issues for consideration of the Ministry of Health.</a:t>
            </a:r>
            <a:endParaRPr lang="es-PA" sz="1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26352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D844C105-A9B3-BA73-B9ED-A5F67314EF09}"/>
              </a:ext>
            </a:extLst>
          </p:cNvPr>
          <p:cNvSpPr/>
          <p:nvPr/>
        </p:nvSpPr>
        <p:spPr>
          <a:xfrm>
            <a:off x="1475605" y="353085"/>
            <a:ext cx="9376361" cy="615183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4" name="Título 3">
            <a:extLst>
              <a:ext uri="{FF2B5EF4-FFF2-40B4-BE49-F238E27FC236}">
                <a16:creationId xmlns:a16="http://schemas.microsoft.com/office/drawing/2014/main" id="{004594DD-5522-EA56-4F32-61D33A1AF850}"/>
              </a:ext>
            </a:extLst>
          </p:cNvPr>
          <p:cNvSpPr>
            <a:spLocks noGrp="1"/>
          </p:cNvSpPr>
          <p:nvPr>
            <p:ph type="title"/>
          </p:nvPr>
        </p:nvSpPr>
        <p:spPr>
          <a:xfrm>
            <a:off x="1543390" y="427859"/>
            <a:ext cx="9240790" cy="842573"/>
          </a:xfrm>
          <a:noFill/>
        </p:spPr>
        <p:txBody>
          <a:bodyPr>
            <a:normAutofit fontScale="90000"/>
          </a:bodyPr>
          <a:lstStyle/>
          <a:p>
            <a:pPr algn="ctr"/>
            <a:r>
              <a:rPr lang="en-US" sz="3200" dirty="0">
                <a:solidFill>
                  <a:schemeClr val="accent1">
                    <a:lumMod val="50000"/>
                  </a:schemeClr>
                </a:solidFill>
                <a:latin typeface="Broadway" panose="04040905080B02020502" pitchFamily="82" charset="0"/>
              </a:rPr>
              <a:t>Things we remember from our days at PAHO</a:t>
            </a:r>
            <a:br>
              <a:rPr lang="en-US" sz="3200" dirty="0">
                <a:solidFill>
                  <a:schemeClr val="accent1">
                    <a:lumMod val="50000"/>
                  </a:schemeClr>
                </a:solidFill>
                <a:latin typeface="Broadway" panose="04040905080B02020502" pitchFamily="82" charset="0"/>
              </a:rPr>
            </a:br>
            <a:r>
              <a:rPr lang="en-US" sz="3200" dirty="0">
                <a:solidFill>
                  <a:schemeClr val="accent1">
                    <a:lumMod val="50000"/>
                  </a:schemeClr>
                </a:solidFill>
                <a:latin typeface="Broadway" panose="04040905080B02020502" pitchFamily="82" charset="0"/>
              </a:rPr>
              <a:t>Believe it or not</a:t>
            </a:r>
            <a:endParaRPr lang="es-PA" sz="3200" dirty="0">
              <a:solidFill>
                <a:schemeClr val="accent1">
                  <a:lumMod val="50000"/>
                </a:schemeClr>
              </a:solidFill>
              <a:latin typeface="Broadway" panose="04040905080B02020502" pitchFamily="82" charset="0"/>
            </a:endParaRPr>
          </a:p>
        </p:txBody>
      </p:sp>
      <p:pic>
        <p:nvPicPr>
          <p:cNvPr id="2" name="Imagen 1">
            <a:extLst>
              <a:ext uri="{FF2B5EF4-FFF2-40B4-BE49-F238E27FC236}">
                <a16:creationId xmlns:a16="http://schemas.microsoft.com/office/drawing/2014/main" id="{9ECE8F41-BB6F-A991-B190-0EEECAD9A320}"/>
              </a:ext>
            </a:extLst>
          </p:cNvPr>
          <p:cNvPicPr>
            <a:picLocks noChangeAspect="1"/>
          </p:cNvPicPr>
          <p:nvPr/>
        </p:nvPicPr>
        <p:blipFill>
          <a:blip r:embed="rId2"/>
          <a:stretch>
            <a:fillRect/>
          </a:stretch>
        </p:blipFill>
        <p:spPr>
          <a:xfrm>
            <a:off x="1677368" y="1345206"/>
            <a:ext cx="1573832" cy="2287646"/>
          </a:xfrm>
          <a:prstGeom prst="rect">
            <a:avLst/>
          </a:prstGeom>
          <a:ln w="88900" cmpd="thickThin">
            <a:solidFill>
              <a:schemeClr val="accent5">
                <a:lumMod val="75000"/>
              </a:schemeClr>
            </a:solidFill>
          </a:ln>
        </p:spPr>
      </p:pic>
      <p:sp>
        <p:nvSpPr>
          <p:cNvPr id="5" name="CuadroTexto 4">
            <a:extLst>
              <a:ext uri="{FF2B5EF4-FFF2-40B4-BE49-F238E27FC236}">
                <a16:creationId xmlns:a16="http://schemas.microsoft.com/office/drawing/2014/main" id="{63BBBEA6-C330-0CCF-DB4F-E16402E352D1}"/>
              </a:ext>
            </a:extLst>
          </p:cNvPr>
          <p:cNvSpPr txBox="1"/>
          <p:nvPr/>
        </p:nvSpPr>
        <p:spPr>
          <a:xfrm>
            <a:off x="3379072" y="1487016"/>
            <a:ext cx="7135560" cy="2031325"/>
          </a:xfrm>
          <a:prstGeom prst="rect">
            <a:avLst/>
          </a:prstGeom>
          <a:noFill/>
        </p:spPr>
        <p:txBody>
          <a:bodyPr wrap="square">
            <a:spAutoFit/>
          </a:bodyPr>
          <a:lstStyle/>
          <a:p>
            <a:pPr algn="just"/>
            <a:r>
              <a:rPr lang="es-MX" sz="1400" dirty="0">
                <a:solidFill>
                  <a:srgbClr val="000000"/>
                </a:solidFill>
                <a:effectLst/>
                <a:latin typeface="Verdana" panose="020B0604030504040204" pitchFamily="34" charset="0"/>
                <a:ea typeface="Verdana" panose="020B0604030504040204" pitchFamily="34" charset="0"/>
              </a:rPr>
              <a:t>Trabajar en la OPS/OMS me dio la oportunidad de hacer muy buenas amigas. Algunas de ellas las conocí desde principios de los años 60s cuando todas empezamos en la OPS/OMS. </a:t>
            </a:r>
          </a:p>
          <a:p>
            <a:pPr algn="just"/>
            <a:r>
              <a:rPr lang="es-419" sz="1400" dirty="0">
                <a:solidFill>
                  <a:srgbClr val="000000"/>
                </a:solidFill>
                <a:effectLst/>
                <a:latin typeface="Verdana" panose="020B0604030504040204" pitchFamily="34" charset="0"/>
                <a:ea typeface="Verdana" panose="020B0604030504040204" pitchFamily="34" charset="0"/>
              </a:rPr>
              <a:t>En los años 60s se preparaban las estadísticas en una calculadora manual inmensa. En un papel cuadriculado o papel logarítmico, se hacían gráficas con información recibida de los países.  </a:t>
            </a:r>
            <a:endParaRPr lang="es-419" sz="1400" dirty="0">
              <a:solidFill>
                <a:srgbClr val="000000"/>
              </a:solidFill>
              <a:latin typeface="Verdana" panose="020B0604030504040204" pitchFamily="34" charset="0"/>
              <a:ea typeface="Verdana" panose="020B0604030504040204" pitchFamily="34" charset="0"/>
            </a:endParaRPr>
          </a:p>
          <a:p>
            <a:pPr algn="just"/>
            <a:r>
              <a:rPr lang="es-419" sz="1400" dirty="0">
                <a:solidFill>
                  <a:srgbClr val="000000"/>
                </a:solidFill>
                <a:effectLst/>
                <a:latin typeface="Verdana" panose="020B0604030504040204" pitchFamily="34" charset="0"/>
                <a:ea typeface="Verdana" panose="020B0604030504040204" pitchFamily="34" charset="0"/>
              </a:rPr>
              <a:t>En el Depto. de Malaria teníamos una mesa de dibujo para la preparación de las gráficas y los mapas que se utilizaban para los informes sobre Malaria (Hortensia Saginor).</a:t>
            </a:r>
            <a:endParaRPr lang="es-PA" sz="1400" dirty="0">
              <a:latin typeface="Verdana" panose="020B0604030504040204" pitchFamily="34" charset="0"/>
              <a:ea typeface="Verdana" panose="020B0604030504040204" pitchFamily="34" charset="0"/>
            </a:endParaRPr>
          </a:p>
        </p:txBody>
      </p:sp>
      <p:pic>
        <p:nvPicPr>
          <p:cNvPr id="7" name="Imagen 6">
            <a:extLst>
              <a:ext uri="{FF2B5EF4-FFF2-40B4-BE49-F238E27FC236}">
                <a16:creationId xmlns:a16="http://schemas.microsoft.com/office/drawing/2014/main" id="{9EC22B42-689F-A3D0-9F86-B468AA587368}"/>
              </a:ext>
            </a:extLst>
          </p:cNvPr>
          <p:cNvPicPr>
            <a:picLocks noChangeAspect="1"/>
          </p:cNvPicPr>
          <p:nvPr/>
        </p:nvPicPr>
        <p:blipFill>
          <a:blip r:embed="rId3"/>
          <a:stretch>
            <a:fillRect/>
          </a:stretch>
        </p:blipFill>
        <p:spPr>
          <a:xfrm>
            <a:off x="8630414" y="3632852"/>
            <a:ext cx="1884218" cy="2491120"/>
          </a:xfrm>
          <a:prstGeom prst="rect">
            <a:avLst/>
          </a:prstGeom>
          <a:ln w="88900" cmpd="thickThin">
            <a:solidFill>
              <a:schemeClr val="accent5">
                <a:lumMod val="75000"/>
              </a:schemeClr>
            </a:solidFill>
          </a:ln>
        </p:spPr>
      </p:pic>
      <p:sp>
        <p:nvSpPr>
          <p:cNvPr id="9" name="CuadroTexto 8">
            <a:extLst>
              <a:ext uri="{FF2B5EF4-FFF2-40B4-BE49-F238E27FC236}">
                <a16:creationId xmlns:a16="http://schemas.microsoft.com/office/drawing/2014/main" id="{09F1BA32-9B8B-38CC-90A8-6D91373C02EA}"/>
              </a:ext>
            </a:extLst>
          </p:cNvPr>
          <p:cNvSpPr txBox="1"/>
          <p:nvPr/>
        </p:nvSpPr>
        <p:spPr>
          <a:xfrm>
            <a:off x="1677368" y="3707626"/>
            <a:ext cx="6709250" cy="2632965"/>
          </a:xfrm>
          <a:prstGeom prst="rect">
            <a:avLst/>
          </a:prstGeom>
          <a:noFill/>
        </p:spPr>
        <p:txBody>
          <a:bodyPr wrap="square">
            <a:spAutoFit/>
          </a:bodyPr>
          <a:lstStyle/>
          <a:p>
            <a:pPr algn="just">
              <a:lnSpc>
                <a:spcPct val="107000"/>
              </a:lnSpc>
              <a:spcAft>
                <a:spcPts val="800"/>
              </a:spcAft>
            </a:pPr>
            <a:r>
              <a:rPr lang="en-US" sz="1300" dirty="0">
                <a:solidFill>
                  <a:srgbClr val="222222"/>
                </a:solidFill>
                <a:effectLst/>
                <a:latin typeface="Verdana" panose="020B0604030504040204" pitchFamily="34" charset="0"/>
                <a:ea typeface="Verdana" panose="020B0604030504040204" pitchFamily="34" charset="0"/>
                <a:cs typeface="Times New Roman" panose="02020603050405020304" pitchFamily="18" charset="0"/>
              </a:rPr>
              <a:t>When I joined PAHO in 1978, we used typewriters, and we communicated with the countries by expensive telephone calls, fax that required special training of the secretaries, or pouch. </a:t>
            </a:r>
          </a:p>
          <a:p>
            <a:pPr algn="just">
              <a:lnSpc>
                <a:spcPct val="107000"/>
              </a:lnSpc>
              <a:spcAft>
                <a:spcPts val="800"/>
              </a:spcAft>
            </a:pPr>
            <a:r>
              <a:rPr lang="en-US" sz="1300" dirty="0">
                <a:solidFill>
                  <a:srgbClr val="222222"/>
                </a:solidFill>
                <a:effectLst/>
                <a:latin typeface="Verdana" panose="020B0604030504040204" pitchFamily="34" charset="0"/>
                <a:ea typeface="Verdana" panose="020B0604030504040204" pitchFamily="34" charset="0"/>
                <a:cs typeface="Times New Roman" panose="02020603050405020304" pitchFamily="18" charset="0"/>
              </a:rPr>
              <a:t>All correspondence had multiple copies with boxes at the bottom for supervisors to initial before they could be sent. For each of my trips, I took scissors, scotch tape, and draft letters to complete during my downtime in the DC and Miami airports and on the plane ride to Miami. </a:t>
            </a:r>
          </a:p>
          <a:p>
            <a:pPr algn="just">
              <a:lnSpc>
                <a:spcPct val="107000"/>
              </a:lnSpc>
              <a:spcAft>
                <a:spcPts val="800"/>
              </a:spcAft>
            </a:pPr>
            <a:r>
              <a:rPr lang="en-US" sz="1300" dirty="0">
                <a:solidFill>
                  <a:srgbClr val="222222"/>
                </a:solidFill>
                <a:effectLst/>
                <a:latin typeface="Verdana" panose="020B0604030504040204" pitchFamily="34" charset="0"/>
                <a:ea typeface="Verdana" panose="020B0604030504040204" pitchFamily="34" charset="0"/>
                <a:cs typeface="Times New Roman" panose="02020603050405020304" pitchFamily="18" charset="0"/>
              </a:rPr>
              <a:t>I used this time to finalize my correspondence and reports by writing long-hand. With scissors and scotch tape, I cut and taped the final copy that I sent by USPS snail mail from the Miami airport to my secretary to finalize (Marilyn Rice).</a:t>
            </a:r>
            <a:endParaRPr lang="es-PA" sz="13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286209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D844C105-A9B3-BA73-B9ED-A5F67314EF09}"/>
              </a:ext>
            </a:extLst>
          </p:cNvPr>
          <p:cNvSpPr/>
          <p:nvPr/>
        </p:nvSpPr>
        <p:spPr>
          <a:xfrm>
            <a:off x="1147417" y="590867"/>
            <a:ext cx="9376361" cy="5662152"/>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4" name="Título 3">
            <a:extLst>
              <a:ext uri="{FF2B5EF4-FFF2-40B4-BE49-F238E27FC236}">
                <a16:creationId xmlns:a16="http://schemas.microsoft.com/office/drawing/2014/main" id="{004594DD-5522-EA56-4F32-61D33A1AF850}"/>
              </a:ext>
            </a:extLst>
          </p:cNvPr>
          <p:cNvSpPr>
            <a:spLocks noGrp="1"/>
          </p:cNvSpPr>
          <p:nvPr>
            <p:ph type="title"/>
          </p:nvPr>
        </p:nvSpPr>
        <p:spPr>
          <a:xfrm>
            <a:off x="1147417" y="744431"/>
            <a:ext cx="9178838" cy="842573"/>
          </a:xfrm>
          <a:noFill/>
        </p:spPr>
        <p:txBody>
          <a:bodyPr>
            <a:normAutofit fontScale="90000"/>
          </a:bodyPr>
          <a:lstStyle/>
          <a:p>
            <a:pPr algn="ctr"/>
            <a:r>
              <a:rPr lang="en-US" sz="3200" dirty="0">
                <a:solidFill>
                  <a:schemeClr val="accent1">
                    <a:lumMod val="50000"/>
                  </a:schemeClr>
                </a:solidFill>
                <a:latin typeface="Broadway" panose="04040905080B02020502" pitchFamily="82" charset="0"/>
              </a:rPr>
              <a:t>Things we remember from our days at PAHO</a:t>
            </a:r>
            <a:br>
              <a:rPr lang="en-US" sz="3200" dirty="0">
                <a:solidFill>
                  <a:schemeClr val="accent1">
                    <a:lumMod val="50000"/>
                  </a:schemeClr>
                </a:solidFill>
                <a:latin typeface="Broadway" panose="04040905080B02020502" pitchFamily="82" charset="0"/>
              </a:rPr>
            </a:br>
            <a:r>
              <a:rPr lang="en-US" sz="3200" dirty="0">
                <a:solidFill>
                  <a:schemeClr val="accent1">
                    <a:lumMod val="50000"/>
                  </a:schemeClr>
                </a:solidFill>
                <a:latin typeface="Broadway" panose="04040905080B02020502" pitchFamily="82" charset="0"/>
              </a:rPr>
              <a:t>Believe it or not</a:t>
            </a:r>
            <a:endParaRPr lang="es-PA" sz="3200" dirty="0">
              <a:solidFill>
                <a:schemeClr val="accent1">
                  <a:lumMod val="50000"/>
                </a:schemeClr>
              </a:solidFill>
              <a:latin typeface="Broadway" panose="04040905080B02020502" pitchFamily="82" charset="0"/>
            </a:endParaRPr>
          </a:p>
        </p:txBody>
      </p:sp>
      <p:pic>
        <p:nvPicPr>
          <p:cNvPr id="2" name="Imagen 1">
            <a:extLst>
              <a:ext uri="{FF2B5EF4-FFF2-40B4-BE49-F238E27FC236}">
                <a16:creationId xmlns:a16="http://schemas.microsoft.com/office/drawing/2014/main" id="{D3B89781-97E4-DE66-3ED6-3227E1C97D15}"/>
              </a:ext>
            </a:extLst>
          </p:cNvPr>
          <p:cNvPicPr>
            <a:picLocks noChangeAspect="1"/>
          </p:cNvPicPr>
          <p:nvPr/>
        </p:nvPicPr>
        <p:blipFill>
          <a:blip r:embed="rId2"/>
          <a:stretch>
            <a:fillRect/>
          </a:stretch>
        </p:blipFill>
        <p:spPr>
          <a:xfrm>
            <a:off x="8292841" y="3859928"/>
            <a:ext cx="1542710" cy="2051644"/>
          </a:xfrm>
          <a:prstGeom prst="rect">
            <a:avLst/>
          </a:prstGeom>
          <a:ln w="88900" cmpd="thickThin">
            <a:solidFill>
              <a:schemeClr val="accent5">
                <a:lumMod val="75000"/>
              </a:schemeClr>
            </a:solidFill>
          </a:ln>
        </p:spPr>
      </p:pic>
      <p:pic>
        <p:nvPicPr>
          <p:cNvPr id="3" name="Imagen 2">
            <a:extLst>
              <a:ext uri="{FF2B5EF4-FFF2-40B4-BE49-F238E27FC236}">
                <a16:creationId xmlns:a16="http://schemas.microsoft.com/office/drawing/2014/main" id="{D01E5108-F022-4D57-1DF5-01FE54A088F1}"/>
              </a:ext>
            </a:extLst>
          </p:cNvPr>
          <p:cNvPicPr>
            <a:picLocks noChangeAspect="1"/>
          </p:cNvPicPr>
          <p:nvPr/>
        </p:nvPicPr>
        <p:blipFill>
          <a:blip r:embed="rId3"/>
          <a:stretch>
            <a:fillRect/>
          </a:stretch>
        </p:blipFill>
        <p:spPr>
          <a:xfrm>
            <a:off x="1668222" y="1805224"/>
            <a:ext cx="1278177" cy="2054704"/>
          </a:xfrm>
          <a:prstGeom prst="rect">
            <a:avLst/>
          </a:prstGeom>
          <a:ln w="88900" cmpd="thickThin">
            <a:solidFill>
              <a:schemeClr val="accent5">
                <a:lumMod val="75000"/>
              </a:schemeClr>
            </a:solidFill>
          </a:ln>
        </p:spPr>
      </p:pic>
      <p:sp>
        <p:nvSpPr>
          <p:cNvPr id="6" name="CuadroTexto 5">
            <a:extLst>
              <a:ext uri="{FF2B5EF4-FFF2-40B4-BE49-F238E27FC236}">
                <a16:creationId xmlns:a16="http://schemas.microsoft.com/office/drawing/2014/main" id="{BBFE0F2C-8CD5-817E-2863-AA62CB0F5347}"/>
              </a:ext>
            </a:extLst>
          </p:cNvPr>
          <p:cNvSpPr txBox="1"/>
          <p:nvPr/>
        </p:nvSpPr>
        <p:spPr>
          <a:xfrm>
            <a:off x="3112654" y="1704354"/>
            <a:ext cx="6631710" cy="1477328"/>
          </a:xfrm>
          <a:prstGeom prst="rect">
            <a:avLst/>
          </a:prstGeom>
          <a:noFill/>
        </p:spPr>
        <p:txBody>
          <a:bodyPr wrap="square">
            <a:spAutoFit/>
          </a:bodyPr>
          <a:lstStyle/>
          <a:p>
            <a:pPr algn="just"/>
            <a:r>
              <a:rPr lang="es-419" sz="1800" dirty="0">
                <a:solidFill>
                  <a:srgbClr val="222222"/>
                </a:solidFill>
                <a:effectLst/>
                <a:latin typeface="Arial" panose="020B0604020202020204" pitchFamily="34" charset="0"/>
                <a:ea typeface="Calibri" panose="020F0502020204030204" pitchFamily="34" charset="0"/>
              </a:rPr>
              <a:t>En diciembre, para ponerle un poco de sal y pimienta a las festividades de fin de año, el Departamento de Finanzas durante su almuerzo de navidad hacia un programa de burla con humor acerca de </a:t>
            </a:r>
            <a:r>
              <a:rPr lang="es-419" sz="1400" dirty="0">
                <a:solidFill>
                  <a:srgbClr val="222222"/>
                </a:solidFill>
                <a:effectLst/>
                <a:latin typeface="Verdana" panose="020B0604030504040204" pitchFamily="34" charset="0"/>
                <a:ea typeface="Verdana" panose="020B0604030504040204" pitchFamily="34" charset="0"/>
              </a:rPr>
              <a:t>varias</a:t>
            </a:r>
            <a:r>
              <a:rPr lang="es-419" sz="1800" dirty="0">
                <a:solidFill>
                  <a:srgbClr val="222222"/>
                </a:solidFill>
                <a:effectLst/>
                <a:latin typeface="Arial" panose="020B0604020202020204" pitchFamily="34" charset="0"/>
                <a:ea typeface="Calibri" panose="020F0502020204030204" pitchFamily="34" charset="0"/>
              </a:rPr>
              <a:t> personas, pero dejando un mensaje fuerte (Magda Rodríguez).</a:t>
            </a:r>
            <a:endParaRPr lang="es-PA" dirty="0"/>
          </a:p>
        </p:txBody>
      </p:sp>
      <p:sp>
        <p:nvSpPr>
          <p:cNvPr id="9" name="CuadroTexto 8">
            <a:extLst>
              <a:ext uri="{FF2B5EF4-FFF2-40B4-BE49-F238E27FC236}">
                <a16:creationId xmlns:a16="http://schemas.microsoft.com/office/drawing/2014/main" id="{71276288-C9BC-8EEB-D12E-AC9B6FEF1699}"/>
              </a:ext>
            </a:extLst>
          </p:cNvPr>
          <p:cNvSpPr txBox="1"/>
          <p:nvPr/>
        </p:nvSpPr>
        <p:spPr>
          <a:xfrm>
            <a:off x="1668222" y="4280145"/>
            <a:ext cx="6096000" cy="1477328"/>
          </a:xfrm>
          <a:prstGeom prst="rect">
            <a:avLst/>
          </a:prstGeom>
          <a:noFill/>
        </p:spPr>
        <p:txBody>
          <a:bodyPr wrap="square">
            <a:spAutoFit/>
          </a:bodyPr>
          <a:lstStyle/>
          <a:p>
            <a:r>
              <a:rPr lang="en-US" dirty="0"/>
              <a:t>During my service as Representative to Trinidad and Tobago, from 1968 to 1970, there was a "black power" uprising.</a:t>
            </a:r>
          </a:p>
          <a:p>
            <a:endParaRPr lang="en-US" dirty="0"/>
          </a:p>
          <a:p>
            <a:r>
              <a:rPr lang="en-US" dirty="0"/>
              <a:t>PAHO staff stayed safely at home, though a Molotov cocktail was thrown into the courtyard of one house (Clarkson Palmer).</a:t>
            </a:r>
            <a:endParaRPr lang="es-PA" dirty="0"/>
          </a:p>
        </p:txBody>
      </p:sp>
    </p:spTree>
    <p:extLst>
      <p:ext uri="{BB962C8B-B14F-4D97-AF65-F5344CB8AC3E}">
        <p14:creationId xmlns:p14="http://schemas.microsoft.com/office/powerpoint/2010/main" val="3150678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D844C105-A9B3-BA73-B9ED-A5F67314EF09}"/>
              </a:ext>
            </a:extLst>
          </p:cNvPr>
          <p:cNvSpPr/>
          <p:nvPr/>
        </p:nvSpPr>
        <p:spPr>
          <a:xfrm>
            <a:off x="1147417" y="590867"/>
            <a:ext cx="9376361" cy="5662152"/>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4" name="Título 3">
            <a:extLst>
              <a:ext uri="{FF2B5EF4-FFF2-40B4-BE49-F238E27FC236}">
                <a16:creationId xmlns:a16="http://schemas.microsoft.com/office/drawing/2014/main" id="{004594DD-5522-EA56-4F32-61D33A1AF850}"/>
              </a:ext>
            </a:extLst>
          </p:cNvPr>
          <p:cNvSpPr>
            <a:spLocks noGrp="1"/>
          </p:cNvSpPr>
          <p:nvPr>
            <p:ph type="title"/>
          </p:nvPr>
        </p:nvSpPr>
        <p:spPr>
          <a:xfrm>
            <a:off x="1147417" y="744431"/>
            <a:ext cx="9178838" cy="842573"/>
          </a:xfrm>
          <a:noFill/>
        </p:spPr>
        <p:txBody>
          <a:bodyPr>
            <a:normAutofit fontScale="90000"/>
          </a:bodyPr>
          <a:lstStyle/>
          <a:p>
            <a:pPr algn="ctr"/>
            <a:r>
              <a:rPr lang="en-US" sz="3200" dirty="0">
                <a:solidFill>
                  <a:schemeClr val="accent1">
                    <a:lumMod val="50000"/>
                  </a:schemeClr>
                </a:solidFill>
                <a:latin typeface="Broadway" panose="04040905080B02020502" pitchFamily="82" charset="0"/>
              </a:rPr>
              <a:t>Things we remember from our days at PAHO</a:t>
            </a:r>
            <a:br>
              <a:rPr lang="en-US" sz="3200" dirty="0">
                <a:solidFill>
                  <a:schemeClr val="accent1">
                    <a:lumMod val="50000"/>
                  </a:schemeClr>
                </a:solidFill>
                <a:latin typeface="Broadway" panose="04040905080B02020502" pitchFamily="82" charset="0"/>
              </a:rPr>
            </a:br>
            <a:r>
              <a:rPr lang="en-US" sz="3200" dirty="0">
                <a:solidFill>
                  <a:schemeClr val="accent1">
                    <a:lumMod val="50000"/>
                  </a:schemeClr>
                </a:solidFill>
                <a:latin typeface="Broadway" panose="04040905080B02020502" pitchFamily="82" charset="0"/>
              </a:rPr>
              <a:t>Believe it or not</a:t>
            </a:r>
            <a:endParaRPr lang="es-PA" sz="3200" dirty="0">
              <a:solidFill>
                <a:schemeClr val="accent1">
                  <a:lumMod val="50000"/>
                </a:schemeClr>
              </a:solidFill>
              <a:latin typeface="Broadway" panose="04040905080B02020502" pitchFamily="82" charset="0"/>
            </a:endParaRPr>
          </a:p>
        </p:txBody>
      </p:sp>
      <p:sp>
        <p:nvSpPr>
          <p:cNvPr id="6" name="CuadroTexto 5">
            <a:extLst>
              <a:ext uri="{FF2B5EF4-FFF2-40B4-BE49-F238E27FC236}">
                <a16:creationId xmlns:a16="http://schemas.microsoft.com/office/drawing/2014/main" id="{BBFE0F2C-8CD5-817E-2863-AA62CB0F5347}"/>
              </a:ext>
            </a:extLst>
          </p:cNvPr>
          <p:cNvSpPr txBox="1"/>
          <p:nvPr/>
        </p:nvSpPr>
        <p:spPr>
          <a:xfrm>
            <a:off x="3367344" y="1704354"/>
            <a:ext cx="6631710" cy="1600438"/>
          </a:xfrm>
          <a:prstGeom prst="rect">
            <a:avLst/>
          </a:prstGeom>
          <a:noFill/>
        </p:spPr>
        <p:txBody>
          <a:bodyPr wrap="square">
            <a:spAutoFit/>
          </a:bodyPr>
          <a:lstStyle/>
          <a:p>
            <a:pPr algn="just"/>
            <a:r>
              <a:rPr lang="es-MX" sz="1400" dirty="0">
                <a:solidFill>
                  <a:srgbClr val="222222"/>
                </a:solidFill>
                <a:effectLst/>
                <a:latin typeface="Verdana" panose="020B0604030504040204" pitchFamily="34" charset="0"/>
                <a:ea typeface="Verdana" panose="020B0604030504040204" pitchFamily="34" charset="0"/>
              </a:rPr>
              <a:t>Trabajó en la OPS/OMS entre 1957 y 1988 como Oficial Técnico en los programas contra la malaria en Centro América, Ecuador, Paraguay, República Dominicana y Panamá. </a:t>
            </a:r>
          </a:p>
          <a:p>
            <a:pPr algn="just"/>
            <a:endParaRPr lang="es-MX" sz="1400" dirty="0">
              <a:solidFill>
                <a:srgbClr val="222222"/>
              </a:solidFill>
              <a:latin typeface="Verdana" panose="020B0604030504040204" pitchFamily="34" charset="0"/>
              <a:ea typeface="Verdana" panose="020B0604030504040204" pitchFamily="34" charset="0"/>
            </a:endParaRPr>
          </a:p>
          <a:p>
            <a:pPr algn="just"/>
            <a:r>
              <a:rPr lang="es-MX" sz="1400" dirty="0">
                <a:solidFill>
                  <a:srgbClr val="222222"/>
                </a:solidFill>
                <a:effectLst/>
                <a:latin typeface="Verdana" panose="020B0604030504040204" pitchFamily="34" charset="0"/>
                <a:ea typeface="Verdana" panose="020B0604030504040204" pitchFamily="34" charset="0"/>
              </a:rPr>
              <a:t>Managua destruida en 1972, El Consultor llegó y se sentía un intruso en mi casa. Le dije que si armaba su carpa, lavaba sus platos y comía su ración diaria no habría problemas (Carlos Bobba Bonatti).</a:t>
            </a:r>
            <a:endParaRPr lang="es-PA" sz="1400" dirty="0">
              <a:latin typeface="Verdana" panose="020B0604030504040204" pitchFamily="34" charset="0"/>
              <a:ea typeface="Verdana" panose="020B0604030504040204" pitchFamily="34" charset="0"/>
            </a:endParaRPr>
          </a:p>
        </p:txBody>
      </p:sp>
      <p:sp>
        <p:nvSpPr>
          <p:cNvPr id="9" name="CuadroTexto 8">
            <a:extLst>
              <a:ext uri="{FF2B5EF4-FFF2-40B4-BE49-F238E27FC236}">
                <a16:creationId xmlns:a16="http://schemas.microsoft.com/office/drawing/2014/main" id="{71276288-C9BC-8EEB-D12E-AC9B6FEF1699}"/>
              </a:ext>
            </a:extLst>
          </p:cNvPr>
          <p:cNvSpPr txBox="1"/>
          <p:nvPr/>
        </p:nvSpPr>
        <p:spPr>
          <a:xfrm>
            <a:off x="1402108" y="3939494"/>
            <a:ext cx="6362114" cy="2031325"/>
          </a:xfrm>
          <a:prstGeom prst="rect">
            <a:avLst/>
          </a:prstGeom>
          <a:noFill/>
        </p:spPr>
        <p:txBody>
          <a:bodyPr wrap="square">
            <a:spAutoFit/>
          </a:bodyPr>
          <a:lstStyle/>
          <a:p>
            <a:pPr algn="just"/>
            <a:r>
              <a:rPr lang="es-MX" sz="1400" dirty="0">
                <a:latin typeface="Verdana" panose="020B0604030504040204" pitchFamily="34" charset="0"/>
                <a:ea typeface="Verdana" panose="020B0604030504040204" pitchFamily="34" charset="0"/>
              </a:rPr>
              <a:t>En Colombia en 1977, los anuncios de vacantes OPS se hacían en el periódico y lo gane, ingrese el día de mi cumpleaños, doble regalo (María Mercedes Rodríguez). </a:t>
            </a:r>
          </a:p>
          <a:p>
            <a:pPr algn="just"/>
            <a:endParaRPr lang="es-MX" sz="1400" dirty="0">
              <a:latin typeface="Verdana" panose="020B0604030504040204" pitchFamily="34" charset="0"/>
              <a:ea typeface="Verdana" panose="020B0604030504040204" pitchFamily="34" charset="0"/>
            </a:endParaRPr>
          </a:p>
          <a:p>
            <a:pPr algn="just"/>
            <a:r>
              <a:rPr lang="es-MX" sz="1400" dirty="0">
                <a:latin typeface="Verdana" panose="020B0604030504040204" pitchFamily="34" charset="0"/>
                <a:ea typeface="Verdana" panose="020B0604030504040204" pitchFamily="34" charset="0"/>
              </a:rPr>
              <a:t>En aquel entonces, se usaba la taquigrafía. Las máquinas de escribir IBM, y el fax; qué tiempos aquellos. </a:t>
            </a:r>
          </a:p>
          <a:p>
            <a:pPr algn="just"/>
            <a:endParaRPr lang="es-MX" sz="1400" dirty="0">
              <a:latin typeface="Verdana" panose="020B0604030504040204" pitchFamily="34" charset="0"/>
              <a:ea typeface="Verdana" panose="020B0604030504040204" pitchFamily="34" charset="0"/>
            </a:endParaRPr>
          </a:p>
          <a:p>
            <a:pPr algn="just"/>
            <a:r>
              <a:rPr lang="es-MX" sz="1400" dirty="0">
                <a:latin typeface="Verdana" panose="020B0604030504040204" pitchFamily="34" charset="0"/>
                <a:ea typeface="Verdana" panose="020B0604030504040204" pitchFamily="34" charset="0"/>
              </a:rPr>
              <a:t>En 33 años aprendí mucho en OPS, terminé como Administradora de Empresas, Oficial de Recursos Humanos y una bella familia.</a:t>
            </a:r>
            <a:endParaRPr lang="es-PA" sz="1400" dirty="0">
              <a:latin typeface="Verdana" panose="020B0604030504040204" pitchFamily="34" charset="0"/>
              <a:ea typeface="Verdana" panose="020B0604030504040204" pitchFamily="34" charset="0"/>
            </a:endParaRPr>
          </a:p>
        </p:txBody>
      </p:sp>
      <p:pic>
        <p:nvPicPr>
          <p:cNvPr id="5" name="Imagen 4">
            <a:extLst>
              <a:ext uri="{FF2B5EF4-FFF2-40B4-BE49-F238E27FC236}">
                <a16:creationId xmlns:a16="http://schemas.microsoft.com/office/drawing/2014/main" id="{CE6CA632-0E55-CDD9-EAF1-46B81A6A9D04}"/>
              </a:ext>
            </a:extLst>
          </p:cNvPr>
          <p:cNvPicPr>
            <a:picLocks noChangeAspect="1"/>
          </p:cNvPicPr>
          <p:nvPr/>
        </p:nvPicPr>
        <p:blipFill>
          <a:blip r:embed="rId2"/>
          <a:stretch>
            <a:fillRect/>
          </a:stretch>
        </p:blipFill>
        <p:spPr>
          <a:xfrm>
            <a:off x="1402108" y="1704354"/>
            <a:ext cx="1710545" cy="1745742"/>
          </a:xfrm>
          <a:prstGeom prst="rect">
            <a:avLst/>
          </a:prstGeom>
          <a:ln w="88900" cmpd="thickThin">
            <a:solidFill>
              <a:schemeClr val="accent1">
                <a:shade val="50000"/>
              </a:schemeClr>
            </a:solidFill>
          </a:ln>
        </p:spPr>
      </p:pic>
      <p:pic>
        <p:nvPicPr>
          <p:cNvPr id="7" name="Imagen 6">
            <a:extLst>
              <a:ext uri="{FF2B5EF4-FFF2-40B4-BE49-F238E27FC236}">
                <a16:creationId xmlns:a16="http://schemas.microsoft.com/office/drawing/2014/main" id="{E5FD221A-31F1-EC3F-98C3-67226DD329D2}"/>
              </a:ext>
            </a:extLst>
          </p:cNvPr>
          <p:cNvPicPr>
            <a:picLocks noChangeAspect="1"/>
          </p:cNvPicPr>
          <p:nvPr/>
        </p:nvPicPr>
        <p:blipFill>
          <a:blip r:embed="rId3"/>
          <a:stretch>
            <a:fillRect/>
          </a:stretch>
        </p:blipFill>
        <p:spPr>
          <a:xfrm>
            <a:off x="8580582" y="3861231"/>
            <a:ext cx="1580021" cy="2109588"/>
          </a:xfrm>
          <a:prstGeom prst="rect">
            <a:avLst/>
          </a:prstGeom>
          <a:ln w="88900" cmpd="thickThin">
            <a:solidFill>
              <a:schemeClr val="accent1">
                <a:shade val="50000"/>
              </a:schemeClr>
            </a:solidFill>
          </a:ln>
        </p:spPr>
      </p:pic>
    </p:spTree>
    <p:extLst>
      <p:ext uri="{BB962C8B-B14F-4D97-AF65-F5344CB8AC3E}">
        <p14:creationId xmlns:p14="http://schemas.microsoft.com/office/powerpoint/2010/main" val="431547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D844C105-A9B3-BA73-B9ED-A5F67314EF09}"/>
              </a:ext>
            </a:extLst>
          </p:cNvPr>
          <p:cNvSpPr/>
          <p:nvPr/>
        </p:nvSpPr>
        <p:spPr>
          <a:xfrm>
            <a:off x="1558731" y="162709"/>
            <a:ext cx="9376361" cy="6427469"/>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4" name="Título 3">
            <a:extLst>
              <a:ext uri="{FF2B5EF4-FFF2-40B4-BE49-F238E27FC236}">
                <a16:creationId xmlns:a16="http://schemas.microsoft.com/office/drawing/2014/main" id="{004594DD-5522-EA56-4F32-61D33A1AF850}"/>
              </a:ext>
            </a:extLst>
          </p:cNvPr>
          <p:cNvSpPr>
            <a:spLocks noGrp="1"/>
          </p:cNvSpPr>
          <p:nvPr>
            <p:ph type="title"/>
          </p:nvPr>
        </p:nvSpPr>
        <p:spPr>
          <a:xfrm>
            <a:off x="1558732" y="249376"/>
            <a:ext cx="9376361" cy="842573"/>
          </a:xfrm>
          <a:noFill/>
        </p:spPr>
        <p:txBody>
          <a:bodyPr>
            <a:normAutofit fontScale="90000"/>
          </a:bodyPr>
          <a:lstStyle/>
          <a:p>
            <a:pPr algn="ctr"/>
            <a:r>
              <a:rPr lang="en-US" sz="3200" dirty="0">
                <a:solidFill>
                  <a:schemeClr val="accent1">
                    <a:lumMod val="50000"/>
                  </a:schemeClr>
                </a:solidFill>
                <a:latin typeface="Broadway" panose="04040905080B02020502" pitchFamily="82" charset="0"/>
              </a:rPr>
              <a:t>Things we remember from our days at PAHO</a:t>
            </a:r>
            <a:br>
              <a:rPr lang="en-US" sz="3200" dirty="0">
                <a:solidFill>
                  <a:schemeClr val="accent1">
                    <a:lumMod val="50000"/>
                  </a:schemeClr>
                </a:solidFill>
                <a:latin typeface="Broadway" panose="04040905080B02020502" pitchFamily="82" charset="0"/>
              </a:rPr>
            </a:br>
            <a:r>
              <a:rPr lang="en-US" sz="3200" dirty="0">
                <a:solidFill>
                  <a:schemeClr val="accent1">
                    <a:lumMod val="50000"/>
                  </a:schemeClr>
                </a:solidFill>
                <a:latin typeface="Broadway" panose="04040905080B02020502" pitchFamily="82" charset="0"/>
              </a:rPr>
              <a:t>Believe it or not</a:t>
            </a:r>
            <a:endParaRPr lang="es-PA" sz="3200" dirty="0">
              <a:solidFill>
                <a:schemeClr val="accent1">
                  <a:lumMod val="50000"/>
                </a:schemeClr>
              </a:solidFill>
              <a:latin typeface="Broadway" panose="04040905080B02020502" pitchFamily="82" charset="0"/>
            </a:endParaRPr>
          </a:p>
        </p:txBody>
      </p:sp>
      <p:pic>
        <p:nvPicPr>
          <p:cNvPr id="3" name="Imagen 2">
            <a:extLst>
              <a:ext uri="{FF2B5EF4-FFF2-40B4-BE49-F238E27FC236}">
                <a16:creationId xmlns:a16="http://schemas.microsoft.com/office/drawing/2014/main" id="{48D044B8-CD5A-E955-E4E7-983A043D6C84}"/>
              </a:ext>
            </a:extLst>
          </p:cNvPr>
          <p:cNvPicPr>
            <a:picLocks noChangeAspect="1"/>
          </p:cNvPicPr>
          <p:nvPr/>
        </p:nvPicPr>
        <p:blipFill>
          <a:blip r:embed="rId2"/>
          <a:stretch>
            <a:fillRect/>
          </a:stretch>
        </p:blipFill>
        <p:spPr>
          <a:xfrm>
            <a:off x="7325089" y="3988289"/>
            <a:ext cx="3056583" cy="2292437"/>
          </a:xfrm>
          <a:prstGeom prst="rect">
            <a:avLst/>
          </a:prstGeom>
          <a:ln w="88900" cmpd="thickThin">
            <a:solidFill>
              <a:schemeClr val="accent5">
                <a:lumMod val="75000"/>
              </a:schemeClr>
            </a:solidFill>
          </a:ln>
        </p:spPr>
      </p:pic>
      <p:pic>
        <p:nvPicPr>
          <p:cNvPr id="5" name="Imagen 4">
            <a:extLst>
              <a:ext uri="{FF2B5EF4-FFF2-40B4-BE49-F238E27FC236}">
                <a16:creationId xmlns:a16="http://schemas.microsoft.com/office/drawing/2014/main" id="{B60FA436-1269-CF62-D895-7DF9A7B267D3}"/>
              </a:ext>
            </a:extLst>
          </p:cNvPr>
          <p:cNvPicPr>
            <a:picLocks noChangeAspect="1"/>
          </p:cNvPicPr>
          <p:nvPr/>
        </p:nvPicPr>
        <p:blipFill>
          <a:blip r:embed="rId3"/>
          <a:stretch>
            <a:fillRect/>
          </a:stretch>
        </p:blipFill>
        <p:spPr>
          <a:xfrm>
            <a:off x="1921207" y="1127239"/>
            <a:ext cx="2318284" cy="2524953"/>
          </a:xfrm>
          <a:prstGeom prst="rect">
            <a:avLst/>
          </a:prstGeom>
          <a:ln w="88900" cmpd="thickThin">
            <a:solidFill>
              <a:schemeClr val="accent5">
                <a:lumMod val="75000"/>
              </a:schemeClr>
            </a:solidFill>
          </a:ln>
        </p:spPr>
      </p:pic>
      <p:sp>
        <p:nvSpPr>
          <p:cNvPr id="7" name="CuadroTexto 6">
            <a:extLst>
              <a:ext uri="{FF2B5EF4-FFF2-40B4-BE49-F238E27FC236}">
                <a16:creationId xmlns:a16="http://schemas.microsoft.com/office/drawing/2014/main" id="{A5919EC3-CA2C-B8C1-533E-AE0D090A5924}"/>
              </a:ext>
            </a:extLst>
          </p:cNvPr>
          <p:cNvSpPr txBox="1"/>
          <p:nvPr/>
        </p:nvSpPr>
        <p:spPr>
          <a:xfrm>
            <a:off x="4408098" y="1127239"/>
            <a:ext cx="5973574" cy="2249205"/>
          </a:xfrm>
          <a:prstGeom prst="rect">
            <a:avLst/>
          </a:prstGeom>
          <a:noFill/>
        </p:spPr>
        <p:txBody>
          <a:bodyPr wrap="square">
            <a:spAutoFit/>
          </a:bodyPr>
          <a:lstStyle/>
          <a:p>
            <a:pPr>
              <a:lnSpc>
                <a:spcPct val="107000"/>
              </a:lnSpc>
              <a:spcAft>
                <a:spcPts val="800"/>
              </a:spcAft>
            </a:pPr>
            <a:r>
              <a:rPr lang="en-US" sz="1400" dirty="0">
                <a:effectLst/>
                <a:latin typeface="Verdana" panose="020B0604030504040204" pitchFamily="34" charset="0"/>
                <a:ea typeface="Verdana" panose="020B0604030504040204" pitchFamily="34" charset="0"/>
                <a:cs typeface="Times New Roman" panose="02020603050405020304" pitchFamily="18" charset="0"/>
              </a:rPr>
              <a:t>During my time at PAHO Guyana from 1985 – 2000, almost every national election was followed by protests and violence by the losing party – including storming the largest police station directly across from the PWR office.  To protect our staff, the driver dropped each person home safely then myself as Administrator, the PWR, and the Environmental Engineer drove home in a convoy – to protect one another. </a:t>
            </a:r>
          </a:p>
          <a:p>
            <a:pPr>
              <a:lnSpc>
                <a:spcPct val="107000"/>
              </a:lnSpc>
              <a:spcAft>
                <a:spcPts val="800"/>
              </a:spcAft>
            </a:pPr>
            <a:r>
              <a:rPr lang="en-US" sz="1400" dirty="0">
                <a:effectLst/>
                <a:latin typeface="Verdana" panose="020B0604030504040204" pitchFamily="34" charset="0"/>
                <a:ea typeface="Verdana" panose="020B0604030504040204" pitchFamily="34" charset="0"/>
                <a:cs typeface="Times New Roman" panose="02020603050405020304" pitchFamily="18" charset="0"/>
              </a:rPr>
              <a:t>There was a bittersweet sense of excitement given the warm feeling of caring in our PAHO Guyana family! (Mena Carto).</a:t>
            </a:r>
            <a:endParaRPr lang="es-PA" sz="14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00321E88-AF78-05A2-BFA1-8C4291BD80DF}"/>
              </a:ext>
            </a:extLst>
          </p:cNvPr>
          <p:cNvSpPr txBox="1"/>
          <p:nvPr/>
        </p:nvSpPr>
        <p:spPr>
          <a:xfrm>
            <a:off x="1757110" y="3988289"/>
            <a:ext cx="5301976" cy="2316340"/>
          </a:xfrm>
          <a:prstGeom prst="rect">
            <a:avLst/>
          </a:prstGeom>
          <a:noFill/>
        </p:spPr>
        <p:txBody>
          <a:bodyPr wrap="square">
            <a:spAutoFit/>
          </a:bodyPr>
          <a:lstStyle/>
          <a:p>
            <a:pPr>
              <a:lnSpc>
                <a:spcPct val="107000"/>
              </a:lnSpc>
              <a:spcAft>
                <a:spcPts val="800"/>
              </a:spcAft>
            </a:pPr>
            <a:r>
              <a:rPr lang="es-419" sz="1300" dirty="0">
                <a:solidFill>
                  <a:srgbClr val="000000"/>
                </a:solidFill>
                <a:effectLst/>
                <a:latin typeface="Verdana" panose="020B0604030504040204" pitchFamily="34" charset="0"/>
                <a:ea typeface="Verdana" panose="020B0604030504040204" pitchFamily="34" charset="0"/>
                <a:cs typeface="Arial" panose="020B0604020202020204" pitchFamily="34" charset="0"/>
              </a:rPr>
              <a:t>Me ha tocado contribuir al diálogo entre partes en conflicto. Dos ejemplos: La dura huelga médica con abandono de servicios de atención en Bolivia en 1987 que se resolvió en una cena en mi casa a la que invité al Ministro de Salud y los dirigentes del gremio médico y, la participación personal en las mesas de concertación en salud durante la crisis compleja en Argentina en el 2001 en que hubo colapso del gobierno y desmoralización generalizada de la población. </a:t>
            </a:r>
          </a:p>
          <a:p>
            <a:pPr>
              <a:lnSpc>
                <a:spcPct val="107000"/>
              </a:lnSpc>
              <a:spcAft>
                <a:spcPts val="800"/>
              </a:spcAft>
            </a:pPr>
            <a:r>
              <a:rPr lang="es-419" sz="1300" dirty="0">
                <a:solidFill>
                  <a:srgbClr val="000000"/>
                </a:solidFill>
                <a:effectLst/>
                <a:latin typeface="Verdana" panose="020B0604030504040204" pitchFamily="34" charset="0"/>
                <a:ea typeface="Verdana" panose="020B0604030504040204" pitchFamily="34" charset="0"/>
                <a:cs typeface="Arial" panose="020B0604020202020204" pitchFamily="34" charset="0"/>
              </a:rPr>
              <a:t>Estos logros institucionales solo se pueden alcanzar cuando hay credibilidad y confianza en la OPS (Juan Manuel Sotelo).</a:t>
            </a:r>
            <a:endParaRPr lang="es-PA" sz="13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778084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D844C105-A9B3-BA73-B9ED-A5F67314EF09}"/>
              </a:ext>
            </a:extLst>
          </p:cNvPr>
          <p:cNvSpPr/>
          <p:nvPr/>
        </p:nvSpPr>
        <p:spPr>
          <a:xfrm>
            <a:off x="1558731" y="146649"/>
            <a:ext cx="9376361" cy="6364987"/>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4" name="Título 3">
            <a:extLst>
              <a:ext uri="{FF2B5EF4-FFF2-40B4-BE49-F238E27FC236}">
                <a16:creationId xmlns:a16="http://schemas.microsoft.com/office/drawing/2014/main" id="{004594DD-5522-EA56-4F32-61D33A1AF850}"/>
              </a:ext>
            </a:extLst>
          </p:cNvPr>
          <p:cNvSpPr>
            <a:spLocks noGrp="1"/>
          </p:cNvSpPr>
          <p:nvPr>
            <p:ph type="title"/>
          </p:nvPr>
        </p:nvSpPr>
        <p:spPr>
          <a:xfrm>
            <a:off x="1558731" y="248197"/>
            <a:ext cx="9376361" cy="842573"/>
          </a:xfrm>
          <a:noFill/>
        </p:spPr>
        <p:txBody>
          <a:bodyPr>
            <a:normAutofit fontScale="90000"/>
          </a:bodyPr>
          <a:lstStyle/>
          <a:p>
            <a:pPr algn="ctr"/>
            <a:r>
              <a:rPr lang="en-US" sz="3200" dirty="0">
                <a:solidFill>
                  <a:schemeClr val="accent1">
                    <a:lumMod val="50000"/>
                  </a:schemeClr>
                </a:solidFill>
                <a:latin typeface="Broadway" panose="04040905080B02020502" pitchFamily="82" charset="0"/>
              </a:rPr>
              <a:t>Things we remember from our days at PAHO</a:t>
            </a:r>
            <a:br>
              <a:rPr lang="en-US" sz="3200" dirty="0">
                <a:solidFill>
                  <a:schemeClr val="accent1">
                    <a:lumMod val="50000"/>
                  </a:schemeClr>
                </a:solidFill>
                <a:latin typeface="Broadway" panose="04040905080B02020502" pitchFamily="82" charset="0"/>
              </a:rPr>
            </a:br>
            <a:r>
              <a:rPr lang="en-US" sz="3200" dirty="0">
                <a:solidFill>
                  <a:schemeClr val="accent1">
                    <a:lumMod val="50000"/>
                  </a:schemeClr>
                </a:solidFill>
                <a:latin typeface="Broadway" panose="04040905080B02020502" pitchFamily="82" charset="0"/>
              </a:rPr>
              <a:t>Believe it or not</a:t>
            </a:r>
            <a:endParaRPr lang="es-PA" sz="3200" dirty="0">
              <a:solidFill>
                <a:schemeClr val="accent1">
                  <a:lumMod val="50000"/>
                </a:schemeClr>
              </a:solidFill>
              <a:latin typeface="Broadway" panose="04040905080B02020502" pitchFamily="82" charset="0"/>
            </a:endParaRPr>
          </a:p>
        </p:txBody>
      </p:sp>
      <p:pic>
        <p:nvPicPr>
          <p:cNvPr id="3" name="Imagen 2">
            <a:extLst>
              <a:ext uri="{FF2B5EF4-FFF2-40B4-BE49-F238E27FC236}">
                <a16:creationId xmlns:a16="http://schemas.microsoft.com/office/drawing/2014/main" id="{C0E5438C-0E5B-8E8C-D92D-97B665349B16}"/>
              </a:ext>
            </a:extLst>
          </p:cNvPr>
          <p:cNvPicPr>
            <a:picLocks noChangeAspect="1"/>
          </p:cNvPicPr>
          <p:nvPr/>
        </p:nvPicPr>
        <p:blipFill>
          <a:blip r:embed="rId2"/>
          <a:stretch>
            <a:fillRect/>
          </a:stretch>
        </p:blipFill>
        <p:spPr>
          <a:xfrm>
            <a:off x="7770921" y="4190952"/>
            <a:ext cx="2862348" cy="2152309"/>
          </a:xfrm>
          <a:prstGeom prst="rect">
            <a:avLst/>
          </a:prstGeom>
          <a:ln w="88900" cmpd="thickThin">
            <a:solidFill>
              <a:schemeClr val="accent5">
                <a:lumMod val="50000"/>
              </a:schemeClr>
            </a:solidFill>
          </a:ln>
        </p:spPr>
      </p:pic>
      <p:sp>
        <p:nvSpPr>
          <p:cNvPr id="6" name="CuadroTexto 5">
            <a:extLst>
              <a:ext uri="{FF2B5EF4-FFF2-40B4-BE49-F238E27FC236}">
                <a16:creationId xmlns:a16="http://schemas.microsoft.com/office/drawing/2014/main" id="{F76F9744-6F0B-704C-4D79-E908362FCD13}"/>
              </a:ext>
            </a:extLst>
          </p:cNvPr>
          <p:cNvSpPr txBox="1"/>
          <p:nvPr/>
        </p:nvSpPr>
        <p:spPr>
          <a:xfrm>
            <a:off x="1773382" y="4249039"/>
            <a:ext cx="5580888" cy="1143583"/>
          </a:xfrm>
          <a:prstGeom prst="rect">
            <a:avLst/>
          </a:prstGeom>
          <a:noFill/>
        </p:spPr>
        <p:txBody>
          <a:bodyPr wrap="square">
            <a:spAutoFit/>
          </a:bodyPr>
          <a:lstStyle/>
          <a:p>
            <a:pPr algn="just">
              <a:lnSpc>
                <a:spcPct val="107000"/>
              </a:lnSpc>
              <a:spcAft>
                <a:spcPts val="800"/>
              </a:spcAft>
            </a:pPr>
            <a:r>
              <a:rPr lang="es-419" sz="1300" dirty="0">
                <a:effectLst/>
                <a:latin typeface="Verdana" panose="020B0604030504040204" pitchFamily="34" charset="0"/>
                <a:ea typeface="Verdana" panose="020B0604030504040204" pitchFamily="34" charset="0"/>
                <a:cs typeface="Times New Roman" panose="02020603050405020304" pitchFamily="18" charset="0"/>
              </a:rPr>
              <a:t>En la época del cólera teníamos una computadora por unidad y se archivaba con disquetes que debían ser formateados. Una colega dejó su disquete junto a la PC y vino otro colega y por error formateó el diskette ajeno, y se perdió la información del muestreo de 4 meses (Haidee Olcese).</a:t>
            </a:r>
            <a:endParaRPr lang="es-PA" sz="13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0B37FE05-036F-C272-6A43-F486EAD88CDE}"/>
              </a:ext>
            </a:extLst>
          </p:cNvPr>
          <p:cNvSpPr txBox="1"/>
          <p:nvPr/>
        </p:nvSpPr>
        <p:spPr>
          <a:xfrm>
            <a:off x="1773382" y="5392622"/>
            <a:ext cx="5580888" cy="892552"/>
          </a:xfrm>
          <a:prstGeom prst="rect">
            <a:avLst/>
          </a:prstGeom>
          <a:noFill/>
        </p:spPr>
        <p:txBody>
          <a:bodyPr wrap="square">
            <a:spAutoFit/>
          </a:bodyPr>
          <a:lstStyle/>
          <a:p>
            <a:pPr algn="just"/>
            <a:r>
              <a:rPr lang="es-MX" sz="1300" dirty="0">
                <a:latin typeface="Verdana" panose="020B0604030504040204" pitchFamily="34" charset="0"/>
                <a:ea typeface="Verdana" panose="020B0604030504040204" pitchFamily="34" charset="0"/>
              </a:rPr>
              <a:t>De 1979 a 2010 en OPS había un equipo de cómputo enorme luego las PC monocromáticas, las policromáticas; máquinas de escribir eléctricas de bolita, luego con corrector y pasaron al olvido; télex, fax y correo electrónico. Avance de tecnología</a:t>
            </a:r>
            <a:endParaRPr lang="es-PA" sz="1300" dirty="0">
              <a:latin typeface="Verdana" panose="020B0604030504040204" pitchFamily="34" charset="0"/>
              <a:ea typeface="Verdana" panose="020B0604030504040204" pitchFamily="34" charset="0"/>
            </a:endParaRPr>
          </a:p>
        </p:txBody>
      </p:sp>
      <p:pic>
        <p:nvPicPr>
          <p:cNvPr id="10" name="Imagen 9">
            <a:extLst>
              <a:ext uri="{FF2B5EF4-FFF2-40B4-BE49-F238E27FC236}">
                <a16:creationId xmlns:a16="http://schemas.microsoft.com/office/drawing/2014/main" id="{F34576B2-6AF6-E40B-032F-A84DB99A60B8}"/>
              </a:ext>
            </a:extLst>
          </p:cNvPr>
          <p:cNvPicPr>
            <a:picLocks noChangeAspect="1"/>
          </p:cNvPicPr>
          <p:nvPr/>
        </p:nvPicPr>
        <p:blipFill>
          <a:blip r:embed="rId3"/>
          <a:stretch>
            <a:fillRect/>
          </a:stretch>
        </p:blipFill>
        <p:spPr>
          <a:xfrm>
            <a:off x="1902780" y="1222780"/>
            <a:ext cx="2315538" cy="2867182"/>
          </a:xfrm>
          <a:prstGeom prst="rect">
            <a:avLst/>
          </a:prstGeom>
          <a:ln w="88900" cmpd="thickThin">
            <a:solidFill>
              <a:schemeClr val="accent5">
                <a:lumMod val="50000"/>
              </a:schemeClr>
            </a:solidFill>
          </a:ln>
        </p:spPr>
      </p:pic>
      <p:sp>
        <p:nvSpPr>
          <p:cNvPr id="12" name="CuadroTexto 11">
            <a:extLst>
              <a:ext uri="{FF2B5EF4-FFF2-40B4-BE49-F238E27FC236}">
                <a16:creationId xmlns:a16="http://schemas.microsoft.com/office/drawing/2014/main" id="{306D9EEE-D61F-3892-DDE1-51B170B9D029}"/>
              </a:ext>
            </a:extLst>
          </p:cNvPr>
          <p:cNvSpPr txBox="1"/>
          <p:nvPr/>
        </p:nvSpPr>
        <p:spPr>
          <a:xfrm>
            <a:off x="4322618" y="2760454"/>
            <a:ext cx="6096000" cy="1224566"/>
          </a:xfrm>
          <a:prstGeom prst="rect">
            <a:avLst/>
          </a:prstGeom>
          <a:noFill/>
        </p:spPr>
        <p:txBody>
          <a:bodyPr wrap="square">
            <a:spAutoFit/>
          </a:bodyPr>
          <a:lstStyle/>
          <a:p>
            <a:pPr algn="just">
              <a:lnSpc>
                <a:spcPct val="107000"/>
              </a:lnSpc>
              <a:spcAft>
                <a:spcPts val="800"/>
              </a:spcAft>
            </a:pPr>
            <a:r>
              <a:rPr lang="en-US" sz="14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Professionals were assigned a weekend to come to the office and check the telex machine in the basement to see if there was an urgent message requiring the attention of the Director or the appropriate senior staff. Fortunately, I never received such a message.</a:t>
            </a:r>
            <a:endParaRPr lang="es-PA" sz="14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id="{84770DFD-0B45-77B3-60FB-3C25B1D28A44}"/>
              </a:ext>
            </a:extLst>
          </p:cNvPr>
          <p:cNvSpPr txBox="1"/>
          <p:nvPr/>
        </p:nvSpPr>
        <p:spPr>
          <a:xfrm>
            <a:off x="4322618" y="1199837"/>
            <a:ext cx="6096000" cy="1557671"/>
          </a:xfrm>
          <a:prstGeom prst="rect">
            <a:avLst/>
          </a:prstGeom>
          <a:noFill/>
        </p:spPr>
        <p:txBody>
          <a:bodyPr wrap="square">
            <a:spAutoFit/>
          </a:bodyPr>
          <a:lstStyle/>
          <a:p>
            <a:pPr algn="just">
              <a:lnSpc>
                <a:spcPct val="107000"/>
              </a:lnSpc>
              <a:spcAft>
                <a:spcPts val="800"/>
              </a:spcAft>
            </a:pPr>
            <a:r>
              <a:rPr lang="en-US" sz="1400" dirty="0">
                <a:effectLst/>
                <a:latin typeface="Verdana" panose="020B0604030504040204" pitchFamily="34" charset="0"/>
                <a:ea typeface="Verdana" panose="020B0604030504040204" pitchFamily="34" charset="0"/>
                <a:cs typeface="Times New Roman" panose="02020603050405020304" pitchFamily="18" charset="0"/>
              </a:rPr>
              <a:t>To arrange duty travel you could go to the Travel Office on the second floor and talk to the travel agent who knew you and your travel preferences. No recorded messages of "your call is important to us.”</a:t>
            </a:r>
            <a:endParaRPr lang="es-PA" sz="1400" dirty="0">
              <a:effectLst/>
              <a:latin typeface="Verdana" panose="020B0604030504040204" pitchFamily="34" charset="0"/>
              <a:ea typeface="Verdana" panose="020B0604030504040204" pitchFamily="34" charset="0"/>
              <a:cs typeface="Times New Roman" panose="02020603050405020304" pitchFamily="18" charset="0"/>
            </a:endParaRPr>
          </a:p>
          <a:p>
            <a:pPr algn="just">
              <a:lnSpc>
                <a:spcPct val="107000"/>
              </a:lnSpc>
              <a:spcAft>
                <a:spcPts val="800"/>
              </a:spcAft>
            </a:pPr>
            <a:r>
              <a:rPr lang="en-US" sz="1400" dirty="0">
                <a:effectLst/>
                <a:latin typeface="Verdana" panose="020B0604030504040204" pitchFamily="34" charset="0"/>
                <a:ea typeface="Verdana" panose="020B0604030504040204" pitchFamily="34" charset="0"/>
                <a:cs typeface="Times New Roman" panose="02020603050405020304" pitchFamily="18" charset="0"/>
              </a:rPr>
              <a:t>Coat and tie were de rigueur for men - no walking the halls in shirt sleeves (Enrique Fefer).</a:t>
            </a:r>
            <a:endParaRPr lang="es-PA" sz="14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91169698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TotalTime>
  <Words>2367</Words>
  <Application>Microsoft Office PowerPoint</Application>
  <PresentationFormat>Panorámica</PresentationFormat>
  <Paragraphs>100</Paragraphs>
  <Slides>14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14</vt:i4>
      </vt:variant>
    </vt:vector>
  </HeadingPairs>
  <TitlesOfParts>
    <vt:vector size="20" baseType="lpstr">
      <vt:lpstr>Arial</vt:lpstr>
      <vt:lpstr>Broadway</vt:lpstr>
      <vt:lpstr>Calibri</vt:lpstr>
      <vt:lpstr>Calibri Light</vt:lpstr>
      <vt:lpstr>Verdana</vt:lpstr>
      <vt:lpstr>Tema de Office</vt:lpstr>
      <vt:lpstr>Things we remember from our days at PAHO Believe it or not</vt:lpstr>
      <vt:lpstr>Things we remember from our days at PAHO Believe it or not</vt:lpstr>
      <vt:lpstr>Things we remember from our days at PAHO Believe it or not</vt:lpstr>
      <vt:lpstr>Things we remember from our days at PAHO Believe it or not</vt:lpstr>
      <vt:lpstr>Things we remember from our days at PAHO Believe it or not</vt:lpstr>
      <vt:lpstr>Things we remember from our days at PAHO Believe it or not</vt:lpstr>
      <vt:lpstr>Things we remember from our days at PAHO Believe it or not</vt:lpstr>
      <vt:lpstr>Things we remember from our days at PAHO Believe it or not</vt:lpstr>
      <vt:lpstr>Things we remember from our days at PAHO Believe it or not</vt:lpstr>
      <vt:lpstr>Things we remember from our days at PAHO Believe it or not</vt:lpstr>
      <vt:lpstr>Things we remember from our days at PAHO Believe it or not</vt:lpstr>
      <vt:lpstr>Things we remember from our days at PAHO Believe it or not</vt:lpstr>
      <vt:lpstr>Things we remember from our days at PAHO Believe it or not</vt:lpstr>
      <vt:lpstr>Things we remember from our days at PAHO Believe it or not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Things we remember from our days at PAHO Believe it or not</dc:title>
  <dc:creator>Jorge Prosperi</dc:creator>
  <cp:lastModifiedBy>Jorge Prosperi</cp:lastModifiedBy>
  <cp:revision>5</cp:revision>
  <dcterms:created xsi:type="dcterms:W3CDTF">2023-02-08T19:08:33Z</dcterms:created>
  <dcterms:modified xsi:type="dcterms:W3CDTF">2023-04-05T14:56:12Z</dcterms:modified>
</cp:coreProperties>
</file>